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257" r:id="rId2"/>
    <p:sldId id="367" r:id="rId3"/>
    <p:sldId id="644" r:id="rId4"/>
    <p:sldId id="653" r:id="rId5"/>
    <p:sldId id="654" r:id="rId6"/>
    <p:sldId id="647" r:id="rId7"/>
    <p:sldId id="648" r:id="rId8"/>
    <p:sldId id="673" r:id="rId9"/>
    <p:sldId id="652" r:id="rId10"/>
    <p:sldId id="649" r:id="rId11"/>
    <p:sldId id="656" r:id="rId12"/>
    <p:sldId id="660" r:id="rId13"/>
    <p:sldId id="675" r:id="rId14"/>
    <p:sldId id="674" r:id="rId15"/>
    <p:sldId id="650" r:id="rId16"/>
    <p:sldId id="669" r:id="rId17"/>
    <p:sldId id="666" r:id="rId18"/>
    <p:sldId id="667" r:id="rId19"/>
    <p:sldId id="659" r:id="rId20"/>
    <p:sldId id="661" r:id="rId21"/>
    <p:sldId id="670" r:id="rId22"/>
    <p:sldId id="672" r:id="rId23"/>
    <p:sldId id="662" r:id="rId24"/>
    <p:sldId id="663" r:id="rId25"/>
    <p:sldId id="664" r:id="rId26"/>
    <p:sldId id="665" r:id="rId27"/>
    <p:sldId id="658" r:id="rId28"/>
    <p:sldId id="657" r:id="rId29"/>
    <p:sldId id="655" r:id="rId30"/>
    <p:sldId id="645" r:id="rId31"/>
    <p:sldId id="646" r:id="rId32"/>
    <p:sldId id="651"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644"/>
            <p14:sldId id="653"/>
            <p14:sldId id="654"/>
            <p14:sldId id="647"/>
            <p14:sldId id="648"/>
            <p14:sldId id="673"/>
            <p14:sldId id="652"/>
            <p14:sldId id="649"/>
            <p14:sldId id="656"/>
            <p14:sldId id="660"/>
            <p14:sldId id="675"/>
            <p14:sldId id="674"/>
            <p14:sldId id="650"/>
            <p14:sldId id="669"/>
            <p14:sldId id="666"/>
            <p14:sldId id="667"/>
            <p14:sldId id="659"/>
            <p14:sldId id="661"/>
            <p14:sldId id="670"/>
            <p14:sldId id="672"/>
            <p14:sldId id="662"/>
            <p14:sldId id="663"/>
            <p14:sldId id="664"/>
            <p14:sldId id="665"/>
            <p14:sldId id="658"/>
            <p14:sldId id="657"/>
            <p14:sldId id="655"/>
            <p14:sldId id="645"/>
            <p14:sldId id="646"/>
            <p14:sldId id="65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1063A"/>
    <a:srgbClr val="FCDFCA"/>
    <a:srgbClr val="DD640C"/>
    <a:srgbClr val="BE68F8"/>
    <a:srgbClr val="FDC0D2"/>
    <a:srgbClr val="FF6600"/>
    <a:srgbClr val="AFAB09"/>
    <a:srgbClr val="0070C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autoAdjust="0"/>
    <p:restoredTop sz="45985" autoAdjust="0"/>
  </p:normalViewPr>
  <p:slideViewPr>
    <p:cSldViewPr snapToGrid="0">
      <p:cViewPr varScale="1">
        <p:scale>
          <a:sx n="29" d="100"/>
          <a:sy n="29" d="100"/>
        </p:scale>
        <p:origin x="1677" y="33"/>
      </p:cViewPr>
      <p:guideLst/>
    </p:cSldViewPr>
  </p:slideViewPr>
  <p:outlineViewPr>
    <p:cViewPr>
      <p:scale>
        <a:sx n="33" d="100"/>
        <a:sy n="33" d="100"/>
      </p:scale>
      <p:origin x="0" y="-1287"/>
    </p:cViewPr>
  </p:outlineViewPr>
  <p:notesTextViewPr>
    <p:cViewPr>
      <p:scale>
        <a:sx n="1" d="1"/>
        <a:sy n="1" d="1"/>
      </p:scale>
      <p:origin x="0" y="-501"/>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Network_theory" TargetMode="External"/><Relationship Id="rId3" Type="http://schemas.openxmlformats.org/officeDocument/2006/relationships/hyperlink" Target="https://en.wikipedia.org/wiki/Linear_algebra" TargetMode="External"/><Relationship Id="rId7" Type="http://schemas.openxmlformats.org/officeDocument/2006/relationships/hyperlink" Target="https://en.wikipedia.org/wiki/Combinatorial_optimiza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Topology" TargetMode="External"/><Relationship Id="rId5" Type="http://schemas.openxmlformats.org/officeDocument/2006/relationships/hyperlink" Target="https://en.wikipedia.org/wiki/Geometry" TargetMode="External"/><Relationship Id="rId4" Type="http://schemas.openxmlformats.org/officeDocument/2006/relationships/hyperlink" Target="https://en.wikipedia.org/wiki/Graph_theory" TargetMode="External"/><Relationship Id="rId9" Type="http://schemas.openxmlformats.org/officeDocument/2006/relationships/hyperlink" Target="https://en.wikipedia.org/wiki/Coding_theor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402819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 Stefanie </a:t>
            </a:r>
            <a:r>
              <a:rPr lang="en-US" dirty="0" err="1"/>
              <a:t>Jegelka</a:t>
            </a:r>
            <a:r>
              <a:rPr lang="en-US" dirty="0"/>
              <a:t>, MIT, </a:t>
            </a:r>
            <a:r>
              <a:rPr lang="en-US" b="1" dirty="0"/>
              <a:t>Submodularity: Theory and Applications I </a:t>
            </a:r>
            <a:r>
              <a:rPr lang="en-US" dirty="0"/>
              <a:t>https://www.youtube.com/watch?v=Y3u_hvxayDY</a:t>
            </a:r>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332892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 </a:t>
            </a:r>
            <a:r>
              <a:rPr lang="en-US" b="1" dirty="0" err="1"/>
              <a:t>Bilmes</a:t>
            </a:r>
            <a:r>
              <a:rPr lang="en-US" b="1" dirty="0"/>
              <a:t>, EE563 - Submodular Functions, Optimization, and Applications to Machine Learning, Fall Quarter, 2020</a:t>
            </a:r>
          </a:p>
          <a:p>
            <a:r>
              <a:rPr lang="en-US" dirty="0"/>
              <a:t>https://people.ece.uw.edu/bilmes/classes/ee563/ee563_fall_2020/</a:t>
            </a:r>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3228799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CMR10"/>
              </a:rPr>
              <a:t>Golovin</a:t>
            </a:r>
            <a:r>
              <a:rPr lang="en-US" sz="1800" b="0" i="0" u="none" strike="noStrike" baseline="0" dirty="0">
                <a:latin typeface="CMR10"/>
              </a:rPr>
              <a:t>, D., and A. Krause, 2001: Adaptive </a:t>
            </a:r>
            <a:r>
              <a:rPr lang="en-US" sz="1800" b="0" i="0" u="none" strike="noStrike" baseline="0" dirty="0" err="1">
                <a:latin typeface="CMR10"/>
              </a:rPr>
              <a:t>submodularity</a:t>
            </a:r>
            <a:r>
              <a:rPr lang="en-US" sz="1800" b="0" i="0" u="none" strike="noStrike" baseline="0" dirty="0">
                <a:latin typeface="CMR10"/>
              </a:rPr>
              <a:t>: theory and applications</a:t>
            </a:r>
          </a:p>
          <a:p>
            <a:pPr algn="l"/>
            <a:r>
              <a:rPr lang="en-US" sz="1800" b="0" i="0" u="none" strike="noStrike" baseline="0" dirty="0">
                <a:latin typeface="CMR10"/>
              </a:rPr>
              <a:t>in active learning and stochastic optimization. </a:t>
            </a:r>
            <a:r>
              <a:rPr lang="en-US" sz="1800" b="0" i="0" u="none" strike="noStrike" baseline="0" dirty="0">
                <a:latin typeface="CMTI10"/>
              </a:rPr>
              <a:t>J </a:t>
            </a:r>
            <a:r>
              <a:rPr lang="en-US" sz="1800" b="0" i="0" u="none" strike="noStrike" baseline="0" dirty="0" err="1">
                <a:latin typeface="CMTI10"/>
              </a:rPr>
              <a:t>Artif</a:t>
            </a:r>
            <a:r>
              <a:rPr lang="en-US" sz="1800" b="0" i="0" u="none" strike="noStrike" baseline="0" dirty="0">
                <a:latin typeface="CMTI10"/>
              </a:rPr>
              <a:t> </a:t>
            </a:r>
            <a:r>
              <a:rPr lang="en-US" sz="1800" b="0" i="0" u="none" strike="noStrike" baseline="0" dirty="0" err="1">
                <a:latin typeface="CMTI10"/>
              </a:rPr>
              <a:t>Intell</a:t>
            </a:r>
            <a:r>
              <a:rPr lang="en-US" sz="1800" b="0" i="0" u="none" strike="noStrike" baseline="0" dirty="0">
                <a:latin typeface="CMTI10"/>
              </a:rPr>
              <a:t> Res</a:t>
            </a:r>
            <a:r>
              <a:rPr lang="en-US" sz="1800" b="0" i="0" u="none" strike="noStrike" baseline="0" dirty="0">
                <a:latin typeface="CMR10"/>
              </a:rPr>
              <a:t>,</a:t>
            </a:r>
          </a:p>
          <a:p>
            <a:pPr algn="l"/>
            <a:r>
              <a:rPr lang="en-US" sz="1800" b="0" i="0" u="none" strike="noStrike" baseline="0" dirty="0">
                <a:latin typeface="CMBX10"/>
              </a:rPr>
              <a:t>42</a:t>
            </a:r>
            <a:r>
              <a:rPr lang="en-US" sz="1800" b="0" i="0" u="none" strike="noStrike" baseline="0" dirty="0">
                <a:latin typeface="CMR10"/>
              </a:rPr>
              <a:t>, 427{486.</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286935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can be assigned only once, but each multiple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can be assigned to the same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whereas the reverse is not true.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r>
                  <a:rPr lang="en-US" i="0" dirty="0">
                    <a:latin typeface="Cambria Math" panose="02040503050406030204" pitchFamily="18" charset="0"/>
                  </a:rPr>
                  <a:t>𝑐_𝑖  </a:t>
                </a:r>
                <a:r>
                  <a:rPr lang="en-US" dirty="0"/>
                  <a:t>can be assigned only once, but each multiple </a:t>
                </a:r>
                <a:r>
                  <a:rPr lang="en-US" i="0" dirty="0">
                    <a:latin typeface="Cambria Math" panose="02040503050406030204" pitchFamily="18" charset="0"/>
                  </a:rPr>
                  <a:t>𝑐_𝑖</a:t>
                </a:r>
                <a:r>
                  <a:rPr lang="en-US" dirty="0"/>
                  <a:t> can be assigned to the same item </a:t>
                </a:r>
                <a:r>
                  <a:rPr lang="en-US" i="0" dirty="0">
                    <a:latin typeface="Cambria Math" panose="02040503050406030204" pitchFamily="18" charset="0"/>
                  </a:rPr>
                  <a:t>𝑠_𝑗</a:t>
                </a:r>
                <a:r>
                  <a:rPr lang="en-US" dirty="0"/>
                  <a:t>, whereas the reverse is not true. </a:t>
                </a:r>
              </a:p>
              <a:p>
                <a:endParaRPr lang="en-US" dirty="0"/>
              </a:p>
            </p:txBody>
          </p:sp>
        </mc:Fallback>
      </mc:AlternateContent>
      <p:sp>
        <p:nvSpPr>
          <p:cNvPr id="4" name="Slide Number Placeholder 3"/>
          <p:cNvSpPr>
            <a:spLocks noGrp="1"/>
          </p:cNvSpPr>
          <p:nvPr>
            <p:ph type="sldNum" sz="quarter" idx="5"/>
          </p:nvPr>
        </p:nvSpPr>
        <p:spPr/>
        <p:txBody>
          <a:bodyPr/>
          <a:lstStyle/>
          <a:p>
            <a:fld id="{9271DED1-4C91-4561-A99B-E6676363E223}" type="slidenum">
              <a:rPr lang="en-US" smtClean="0"/>
              <a:t>23</a:t>
            </a:fld>
            <a:endParaRPr lang="en-US"/>
          </a:p>
        </p:txBody>
      </p:sp>
    </p:spTree>
    <p:extLst>
      <p:ext uri="{BB962C8B-B14F-4D97-AF65-F5344CB8AC3E}">
        <p14:creationId xmlns:p14="http://schemas.microsoft.com/office/powerpoint/2010/main" val="2916747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In case-2: the servi</a:t>
            </a:r>
            <a:r>
              <a:rPr lang="en-US" dirty="0" err="1"/>
              <a:t>ce</a:t>
            </a:r>
            <a:r>
              <a:rPr lang="en-US" dirty="0"/>
              <a:t> in the intersection is chosen for B. It however has to have lower value than the one chosen for the not B.</a:t>
            </a:r>
          </a:p>
        </p:txBody>
      </p:sp>
      <p:sp>
        <p:nvSpPr>
          <p:cNvPr id="4" name="Slide Number Placeholder 3"/>
          <p:cNvSpPr>
            <a:spLocks noGrp="1"/>
          </p:cNvSpPr>
          <p:nvPr>
            <p:ph type="sldNum" sz="quarter" idx="5"/>
          </p:nvPr>
        </p:nvSpPr>
        <p:spPr/>
        <p:txBody>
          <a:bodyPr/>
          <a:lstStyle/>
          <a:p>
            <a:fld id="{9271DED1-4C91-4561-A99B-E6676363E223}" type="slidenum">
              <a:rPr lang="en-US" smtClean="0"/>
              <a:t>25</a:t>
            </a:fld>
            <a:endParaRPr lang="en-US"/>
          </a:p>
        </p:txBody>
      </p:sp>
    </p:spTree>
    <p:extLst>
      <p:ext uri="{BB962C8B-B14F-4D97-AF65-F5344CB8AC3E}">
        <p14:creationId xmlns:p14="http://schemas.microsoft.com/office/powerpoint/2010/main" val="691022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26</a:t>
            </a:fld>
            <a:endParaRPr lang="en-US"/>
          </a:p>
        </p:txBody>
      </p:sp>
    </p:spTree>
    <p:extLst>
      <p:ext uri="{BB962C8B-B14F-4D97-AF65-F5344CB8AC3E}">
        <p14:creationId xmlns:p14="http://schemas.microsoft.com/office/powerpoint/2010/main" val="100901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 “Matroid theory borrows extensively from the terminology of </a:t>
            </a:r>
            <a:r>
              <a:rPr lang="en-US" dirty="0">
                <a:hlinkClick r:id="rId3" tooltip="Linear algebra"/>
              </a:rPr>
              <a:t>linear algebra</a:t>
            </a:r>
            <a:r>
              <a:rPr lang="en-US" dirty="0"/>
              <a:t> and </a:t>
            </a:r>
            <a:r>
              <a:rPr lang="en-US" dirty="0">
                <a:hlinkClick r:id="rId4" tooltip="Graph theory"/>
              </a:rPr>
              <a:t>graph theory</a:t>
            </a:r>
            <a:r>
              <a:rPr lang="en-US" dirty="0"/>
              <a:t>, largely because it is the abstraction of various notions of central importance in these fields. Matroids have found applications in </a:t>
            </a:r>
            <a:r>
              <a:rPr lang="en-US" dirty="0">
                <a:hlinkClick r:id="rId5" tooltip="Geometry"/>
              </a:rPr>
              <a:t>geometry</a:t>
            </a:r>
            <a:r>
              <a:rPr lang="en-US" dirty="0"/>
              <a:t>, </a:t>
            </a:r>
            <a:r>
              <a:rPr lang="en-US" dirty="0">
                <a:hlinkClick r:id="rId6" tooltip="Topology"/>
              </a:rPr>
              <a:t>topology</a:t>
            </a:r>
            <a:r>
              <a:rPr lang="en-US" dirty="0"/>
              <a:t>, </a:t>
            </a:r>
            <a:r>
              <a:rPr lang="en-US" dirty="0">
                <a:hlinkClick r:id="rId7" tooltip="Combinatorial optimization"/>
              </a:rPr>
              <a:t>combinatorial optimization</a:t>
            </a:r>
            <a:r>
              <a:rPr lang="en-US" dirty="0"/>
              <a:t>, </a:t>
            </a:r>
            <a:r>
              <a:rPr lang="en-US" dirty="0">
                <a:hlinkClick r:id="rId8" tooltip="Network theory"/>
              </a:rPr>
              <a:t>network theory</a:t>
            </a:r>
            <a:r>
              <a:rPr lang="en-US" dirty="0"/>
              <a:t> and </a:t>
            </a:r>
            <a:r>
              <a:rPr lang="en-US" dirty="0">
                <a:hlinkClick r:id="rId9" tooltip="Coding theory"/>
              </a:rPr>
              <a:t>coding theory</a:t>
            </a:r>
            <a:r>
              <a:rPr lang="en-US" dirty="0"/>
              <a:t> “</a:t>
            </a:r>
          </a:p>
        </p:txBody>
      </p:sp>
      <p:sp>
        <p:nvSpPr>
          <p:cNvPr id="4" name="Slide Number Placeholder 3"/>
          <p:cNvSpPr>
            <a:spLocks noGrp="1"/>
          </p:cNvSpPr>
          <p:nvPr>
            <p:ph type="sldNum" sz="quarter" idx="5"/>
          </p:nvPr>
        </p:nvSpPr>
        <p:spPr/>
        <p:txBody>
          <a:bodyPr/>
          <a:lstStyle/>
          <a:p>
            <a:fld id="{9271DED1-4C91-4561-A99B-E6676363E223}" type="slidenum">
              <a:rPr lang="en-US" smtClean="0"/>
              <a:t>29</a:t>
            </a:fld>
            <a:endParaRPr lang="en-US"/>
          </a:p>
        </p:txBody>
      </p:sp>
    </p:spTree>
    <p:extLst>
      <p:ext uri="{BB962C8B-B14F-4D97-AF65-F5344CB8AC3E}">
        <p14:creationId xmlns:p14="http://schemas.microsoft.com/office/powerpoint/2010/main" val="398388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Tau-1 infection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Tau-2 removal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Kx = Equivalent load frequency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Kw = </a:t>
            </a:r>
            <a:r>
              <a:rPr lang="en-US" dirty="0">
                <a:effectLst/>
                <a:latin typeface="Times New Roman" panose="02020603050405020304" pitchFamily="18" charset="0"/>
              </a:rPr>
              <a:t>Equivalent generator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Omega = Changes of angular acceleration of equivalent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Rotor equation allow to compute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Kxq</a:t>
            </a:r>
            <a:r>
              <a:rPr lang="en-US" dirty="0">
                <a:effectLst/>
                <a:latin typeface="Times New Roman" panose="02020603050405020304" pitchFamily="18" charset="0"/>
              </a:rPr>
              <a:t> = Changes of power of load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Kwc</a:t>
            </a:r>
            <a:r>
              <a:rPr lang="en-US" dirty="0">
                <a:effectLst/>
                <a:latin typeface="Times New Roman" panose="02020603050405020304" pitchFamily="18" charset="0"/>
              </a:rPr>
              <a:t> = Changes of power of generator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Times New Roman" panose="02020603050405020304" pitchFamily="18" charset="0"/>
              </a:rPr>
              <a:t>Tj</a:t>
            </a:r>
            <a:r>
              <a:rPr lang="en-US" dirty="0">
                <a:effectLst/>
                <a:latin typeface="Times New Roman" panose="02020603050405020304" pitchFamily="18" charset="0"/>
              </a:rPr>
              <a:t> =Equivalent Inertia time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KE = system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Interactive Cascading Failure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flow redistribution employs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primary frequency regulation ‎[46, 47] and rotor equation ‎[48]</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Two types of flow: communication and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Two Time windows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r>
              <a:rPr lang="en-US" dirty="0"/>
              <a:t>virus infection cycle (SIR)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tripping time of overloaded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[Wang </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30</a:t>
            </a:fld>
            <a:endParaRPr lang="en-US"/>
          </a:p>
        </p:txBody>
      </p:sp>
    </p:spTree>
    <p:extLst>
      <p:ext uri="{BB962C8B-B14F-4D97-AF65-F5344CB8AC3E}">
        <p14:creationId xmlns:p14="http://schemas.microsoft.com/office/powerpoint/2010/main" val="386270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Wang et al. (2019), Cascading Failures Analysis Considering Extreme Virus Propagation of Cyber-Physical Systems in Smart Grids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31</a:t>
            </a:fld>
            <a:endParaRPr lang="en-US"/>
          </a:p>
        </p:txBody>
      </p:sp>
    </p:spTree>
    <p:extLst>
      <p:ext uri="{BB962C8B-B14F-4D97-AF65-F5344CB8AC3E}">
        <p14:creationId xmlns:p14="http://schemas.microsoft.com/office/powerpoint/2010/main" val="41625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source</a:t>
            </a:r>
            <a:r>
              <a:rPr lang="en-US" dirty="0"/>
              <a:t>: Steve Brunton, </a:t>
            </a:r>
            <a:r>
              <a:rPr lang="en-US" b="1" dirty="0"/>
              <a:t>Control Theory and COVID-19: Models</a:t>
            </a:r>
          </a:p>
          <a:p>
            <a:r>
              <a:rPr lang="en-US" dirty="0"/>
              <a:t>https://www.youtube.com/watch?v=jmfsSmHAQ2o</a:t>
            </a:r>
          </a:p>
        </p:txBody>
      </p:sp>
      <p:sp>
        <p:nvSpPr>
          <p:cNvPr id="4" name="Slide Number Placeholder 3"/>
          <p:cNvSpPr>
            <a:spLocks noGrp="1"/>
          </p:cNvSpPr>
          <p:nvPr>
            <p:ph type="sldNum" sz="quarter" idx="5"/>
          </p:nvPr>
        </p:nvSpPr>
        <p:spPr/>
        <p:txBody>
          <a:bodyPr/>
          <a:lstStyle/>
          <a:p>
            <a:fld id="{9271DED1-4C91-4561-A99B-E6676363E223}" type="slidenum">
              <a:rPr lang="en-US" smtClean="0"/>
              <a:t>32</a:t>
            </a:fld>
            <a:endParaRPr lang="en-US"/>
          </a:p>
        </p:txBody>
      </p:sp>
    </p:spTree>
    <p:extLst>
      <p:ext uri="{BB962C8B-B14F-4D97-AF65-F5344CB8AC3E}">
        <p14:creationId xmlns:p14="http://schemas.microsoft.com/office/powerpoint/2010/main" val="3378450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alpha = zero, then we have lifelong immunity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[Wikipedia 2020] </a:t>
            </a:r>
            <a:r>
              <a:rPr lang="en-US" dirty="0"/>
              <a:t>https://en.wikipedia.org/wiki/Compartmental_models_in_epidemiology#The_SIR_model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[Eisenberg 2020] </a:t>
            </a:r>
            <a:r>
              <a:rPr lang="en-US" dirty="0"/>
              <a:t>Eisenberg, Joseph. "R0: How scientists quantify the intensity of an outbreak like coronavirus and its pandemic potential." </a:t>
            </a:r>
            <a:r>
              <a:rPr lang="en-US" i="1" dirty="0"/>
              <a:t>The Conversation, Michigan University School of Public Health</a:t>
            </a:r>
            <a:r>
              <a:rPr lang="en-US" dirty="0"/>
              <a:t> 27 (2020). https://sph.umich.edu/pursuit/2020posts/how-scientists-quantify-outbreaks.html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Bertozzi</a:t>
            </a:r>
            <a:r>
              <a:rPr lang="en-US" b="1" dirty="0"/>
              <a:t> 2020] </a:t>
            </a:r>
            <a:r>
              <a:rPr lang="en-US" dirty="0" err="1"/>
              <a:t>Bertozzi</a:t>
            </a:r>
            <a:r>
              <a:rPr lang="en-US" dirty="0"/>
              <a:t>, Andrea L., et al. "The challenges of modeling and forecasting the spread of COVID-19." </a:t>
            </a:r>
            <a:r>
              <a:rPr lang="en-US" i="1" dirty="0"/>
              <a:t>Proceedings of the National Academy of Sciences</a:t>
            </a:r>
            <a:r>
              <a:rPr lang="en-US" dirty="0"/>
              <a:t> 117.29 (2020): 16732-16738.</a:t>
            </a:r>
          </a:p>
          <a:p>
            <a:endParaRPr lang="en-US" dirty="0"/>
          </a:p>
          <a:p>
            <a:r>
              <a:rPr lang="en-US" b="1" dirty="0"/>
              <a:t>[Stevens 2020] </a:t>
            </a:r>
            <a:r>
              <a:rPr lang="en-US" dirty="0"/>
              <a:t>Why outbreaks like coronavirus spread exponentially and how to "flatten the curve"</a:t>
            </a:r>
          </a:p>
          <a:p>
            <a:r>
              <a:rPr lang="en-US" dirty="0"/>
              <a:t>https://twitter.com/Harry_Stevens/status/1238940084994523136</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19899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Jin</a:t>
            </a:r>
            <a:r>
              <a:rPr lang="en-US" dirty="0">
                <a:effectLst/>
                <a:latin typeface="Times New Roman" panose="02020603050405020304" pitchFamily="18" charset="0"/>
              </a:rPr>
              <a:t>, et al. 2013, Epidemiological Modeling of News and Rumors on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Vosoughi</a:t>
            </a:r>
            <a:r>
              <a:rPr lang="en-US" dirty="0"/>
              <a:t>, S., Roy, D., &amp; Aral, S. (2018). The spread of true and false news online. </a:t>
            </a:r>
            <a:r>
              <a:rPr lang="en-US" i="1" dirty="0"/>
              <a:t>Science</a:t>
            </a:r>
            <a:r>
              <a:rPr lang="en-US" dirty="0"/>
              <a:t>, </a:t>
            </a:r>
            <a:r>
              <a:rPr lang="en-US" i="1" dirty="0"/>
              <a:t>359</a:t>
            </a:r>
            <a:r>
              <a:rPr lang="en-US" dirty="0"/>
              <a:t>(6380), 1146-1151.</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84872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rPr>
              <a:t>Dominic Welsh 1976, Matroid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libri" panose="020F0502020204030204" pitchFamily="34" charset="0"/>
            </a:endParaRPr>
          </a:p>
          <a:p>
            <a:endParaRPr lang="en-US" dirty="0"/>
          </a:p>
          <a:p>
            <a:r>
              <a:rPr lang="en-US" dirty="0">
                <a:effectLst/>
                <a:latin typeface="Arial" panose="020B0604020202020204" pitchFamily="34" charset="0"/>
              </a:rPr>
              <a:t>Hyperbolic polynomials are special homogeneous polynomials with real coefficients that originated in areas such as differential equations (hyperbolic PDEs) and control theory (stable polynomials).In a simple manner, they give rise to a broad class of convex bodies which makes them interesting in convex geometry and optimization. In an equally simple way, hyperbolic polynomials give rise to submodular set functions (see [6]) that are closely related to the geometry of the associated convex bodies. In particular, realizable (over the reals) (poly)matroids give rise to hyperbolic </a:t>
            </a:r>
            <a:r>
              <a:rPr lang="en-US" dirty="0" err="1">
                <a:effectLst/>
                <a:latin typeface="Arial" panose="020B0604020202020204" pitchFamily="34" charset="0"/>
              </a:rPr>
              <a:t>polynomials.This</a:t>
            </a:r>
            <a:r>
              <a:rPr lang="en-US" dirty="0">
                <a:effectLst/>
                <a:latin typeface="Arial" panose="020B0604020202020204" pitchFamily="34" charset="0"/>
              </a:rPr>
              <a:t> might be the most challenging topic but with beautiful mathematics. You need some back-ground in convex geometry (e.g. </a:t>
            </a:r>
            <a:r>
              <a:rPr lang="en-US" dirty="0" err="1">
                <a:effectLst/>
                <a:latin typeface="Arial" panose="020B0604020202020204" pitchFamily="34" charset="0"/>
              </a:rPr>
              <a:t>Brunn-Minkowski</a:t>
            </a:r>
            <a:r>
              <a:rPr lang="en-US" dirty="0">
                <a:effectLst/>
                <a:latin typeface="Arial" panose="020B0604020202020204" pitchFamily="34" charset="0"/>
              </a:rPr>
              <a:t> inequality) to understand why the set </a:t>
            </a:r>
            <a:r>
              <a:rPr lang="en-US" dirty="0" err="1">
                <a:effectLst/>
                <a:latin typeface="Arial" panose="020B0604020202020204" pitchFamily="34" charset="0"/>
              </a:rPr>
              <a:t>functionsare</a:t>
            </a:r>
            <a:r>
              <a:rPr lang="en-US" dirty="0">
                <a:effectLst/>
                <a:latin typeface="Arial" panose="020B0604020202020204" pitchFamily="34" charset="0"/>
              </a:rPr>
              <a:t> submodular.</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a:t>
            </a:fld>
            <a:endParaRPr lang="en-US"/>
          </a:p>
        </p:txBody>
      </p:sp>
    </p:spTree>
    <p:extLst>
      <p:ext uri="{BB962C8B-B14F-4D97-AF65-F5344CB8AC3E}">
        <p14:creationId xmlns:p14="http://schemas.microsoft.com/office/powerpoint/2010/main" val="55005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195057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Graph cut algorithms:</a:t>
            </a:r>
          </a:p>
          <a:p>
            <a:pPr marL="171450" indent="-171450">
              <a:buFont typeface="Arial" panose="020B0604020202020204" pitchFamily="34" charset="0"/>
              <a:buChar char="•"/>
            </a:pPr>
            <a:r>
              <a:rPr lang="en-US" dirty="0"/>
              <a:t>Minimum Cut –Edmonds-Karp Algorithm [1] </a:t>
            </a:r>
          </a:p>
          <a:p>
            <a:pPr marL="171450" indent="-171450">
              <a:buFont typeface="Arial" panose="020B0604020202020204" pitchFamily="34" charset="0"/>
              <a:buChar char="•"/>
            </a:pPr>
            <a:r>
              <a:rPr lang="en-US" dirty="0"/>
              <a:t>Maximum Cut – It an be approximated to within a constant ratio using semidefinite programming [2] </a:t>
            </a:r>
          </a:p>
          <a:p>
            <a:pPr marL="171450" indent="-171450">
              <a:buFont typeface="Arial" panose="020B0604020202020204" pitchFamily="34" charset="0"/>
              <a:buChar char="•"/>
            </a:pPr>
            <a:r>
              <a:rPr lang="en-US" dirty="0"/>
              <a:t>Sparsest Cut – It can be approximated using Arora, Rao &amp; </a:t>
            </a:r>
            <a:r>
              <a:rPr lang="en-US" dirty="0" err="1"/>
              <a:t>Vazirani</a:t>
            </a:r>
            <a:r>
              <a:rPr lang="en-US" dirty="0"/>
              <a:t> [3] with a complexity O((log n)^1/2) [3]</a:t>
            </a:r>
          </a:p>
          <a:p>
            <a:endParaRPr lang="en-US" dirty="0"/>
          </a:p>
          <a:p>
            <a:endParaRPr lang="en-US" dirty="0"/>
          </a:p>
          <a:p>
            <a:r>
              <a:rPr lang="en-US" dirty="0"/>
              <a:t>[1] </a:t>
            </a:r>
            <a:r>
              <a:rPr lang="en-US" dirty="0" err="1"/>
              <a:t>Cormen</a:t>
            </a:r>
            <a:r>
              <a:rPr lang="en-US" dirty="0"/>
              <a:t>, Thomas H.; </a:t>
            </a:r>
            <a:r>
              <a:rPr lang="en-US" dirty="0" err="1"/>
              <a:t>Leiserson</a:t>
            </a:r>
            <a:r>
              <a:rPr lang="en-US" dirty="0"/>
              <a:t>, Charles E.; </a:t>
            </a:r>
            <a:r>
              <a:rPr lang="en-US" dirty="0" err="1"/>
              <a:t>Rivest</a:t>
            </a:r>
            <a:r>
              <a:rPr lang="en-US" dirty="0"/>
              <a:t>, Ronald L.; Stein, Clifford (2001</a:t>
            </a:r>
            <a:r>
              <a:rPr lang="en-US" b="0" dirty="0"/>
              <a:t>)</a:t>
            </a:r>
            <a:r>
              <a:rPr lang="en-US" b="1" dirty="0"/>
              <a:t>, Introduction to Algorithms </a:t>
            </a:r>
            <a:r>
              <a:rPr lang="en-US" dirty="0"/>
              <a:t>(2nd ed.), MIT Press and McGraw-Hill, p. 563,655,1043, ISBN 0-262-03293-7.</a:t>
            </a:r>
          </a:p>
          <a:p>
            <a:r>
              <a:rPr lang="en-US" dirty="0"/>
              <a:t>[2] </a:t>
            </a:r>
            <a:r>
              <a:rPr lang="en-US" dirty="0" err="1"/>
              <a:t>Goemans</a:t>
            </a:r>
            <a:r>
              <a:rPr lang="en-US" dirty="0"/>
              <a:t>, M. X.; Williamson, D. P. (1995), "</a:t>
            </a:r>
            <a:r>
              <a:rPr lang="en-US" b="1" dirty="0"/>
              <a:t>Improved approximation algorithms for maximum cut and satisfiability problems using semidefinite programming</a:t>
            </a:r>
            <a:r>
              <a:rPr lang="en-US" dirty="0"/>
              <a:t>", Journal of the ACM, 42 (6): 1115–1145, doi:10.1145/227683.227684.</a:t>
            </a:r>
          </a:p>
          <a:p>
            <a:r>
              <a:rPr lang="en-US" dirty="0"/>
              <a:t>[3] Arora, Sanjeev; Rao, Satish; </a:t>
            </a:r>
            <a:r>
              <a:rPr lang="en-US" dirty="0" err="1"/>
              <a:t>Vazirani</a:t>
            </a:r>
            <a:r>
              <a:rPr lang="en-US" dirty="0"/>
              <a:t>, Umesh (2009), "</a:t>
            </a:r>
            <a:r>
              <a:rPr lang="en-US" b="1" dirty="0"/>
              <a:t>Expander flows, geometric embeddings and graph partitioning</a:t>
            </a:r>
            <a:r>
              <a:rPr lang="en-US" dirty="0"/>
              <a:t>", J. ACM, ACM, 56 (2): 1–37, doi:10.1145/1502793.1502794.</a:t>
            </a:r>
          </a:p>
          <a:p>
            <a:endParaRPr lang="en-US" dirty="0"/>
          </a:p>
          <a:p>
            <a:r>
              <a:rPr lang="en-US"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 Complexity is a Polynomial function of the inputs</a:t>
            </a:r>
          </a:p>
          <a:p>
            <a:r>
              <a:rPr lang="en-US" dirty="0"/>
              <a:t>NP – (Non-deterministic polynomial) X is NP if </a:t>
            </a:r>
            <a:r>
              <a:rPr lang="en-US" sz="1200" b="0" dirty="0"/>
              <a:t>has polynomial-time solution checking, but non-Polynomial time solution finding</a:t>
            </a:r>
            <a:endParaRPr lang="en-US" dirty="0"/>
          </a:p>
          <a:p>
            <a:r>
              <a:rPr lang="en-US" sz="1200" b="0" dirty="0"/>
              <a:t>NP-Complete – X is NP-Complete if it is possible to reduce X to another NP problem Y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NP-Hard – X is NP-Hard if</a:t>
            </a:r>
            <a:r>
              <a:rPr lang="en-US" i="0" dirty="0"/>
              <a:t> there is an NP-complete problem Y that is reducible to X in polynomial time</a:t>
            </a:r>
          </a:p>
          <a:p>
            <a:endParaRPr lang="en-US" b="0" dirty="0"/>
          </a:p>
          <a:p>
            <a:r>
              <a:rPr lang="en-US" b="0" dirty="0"/>
              <a:t>Nice summary here:</a:t>
            </a:r>
          </a:p>
          <a:p>
            <a:r>
              <a:rPr lang="en-US" b="0" dirty="0"/>
              <a:t>https://stackoverflow.com/questions/1857244/what-are-the-differences-between-np-np-complete-and-np-hard</a:t>
            </a:r>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674725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Lovász</a:t>
            </a:r>
            <a:r>
              <a:rPr lang="en-US" dirty="0"/>
              <a:t>, László. "Submodular functions and convexity." </a:t>
            </a:r>
            <a:r>
              <a:rPr lang="en-US" i="1" dirty="0"/>
              <a:t>Mathematical programming the state of the art</a:t>
            </a:r>
            <a:r>
              <a:rPr lang="en-US" dirty="0"/>
              <a:t>. Springer, Berlin, Heidelberg, 1983. 235-257.</a:t>
            </a:r>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49447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maximizing a monotone submodular function subject to a cardinality constraint admits a </a:t>
            </a:r>
            <a:r>
              <a:rPr lang="en-US" dirty="0">
                <a:effectLst/>
              </a:rPr>
              <a:t>1 − 1 / e </a:t>
            </a:r>
            <a:r>
              <a:rPr lang="en-US" dirty="0"/>
              <a:t>approximation algorithm</a:t>
            </a:r>
          </a:p>
          <a:p>
            <a:endParaRPr lang="en-US" dirty="0"/>
          </a:p>
          <a:p>
            <a:r>
              <a:rPr lang="en-US" sz="1800" b="0" i="0" u="none" strike="noStrike" baseline="0" dirty="0">
                <a:latin typeface="CMR17"/>
              </a:rPr>
              <a:t>Krause, A. , </a:t>
            </a:r>
            <a:r>
              <a:rPr lang="en-US" sz="1800" b="0" i="0" u="none" strike="noStrike" baseline="0" dirty="0" err="1">
                <a:latin typeface="CMR17"/>
              </a:rPr>
              <a:t>Golovin</a:t>
            </a:r>
            <a:r>
              <a:rPr lang="en-US" sz="1800" b="0" i="0" u="none" strike="noStrike" baseline="0" dirty="0">
                <a:latin typeface="CMR17"/>
              </a:rPr>
              <a:t>, D., 2014, Submodular Function Maximization. </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2333471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2/25/2021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2/25/2021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2/25/2021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2/25/2021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2/25/2021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2/25/2021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2/25/2021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2/25/2021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2/25/2021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2/25/2021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50.png"/><Relationship Id="rId11" Type="http://schemas.openxmlformats.org/officeDocument/2006/relationships/hyperlink" Target="https://people.ece.uw.edu/bilmes/classes/ee563/ee563_fall_2020/" TargetMode="External"/><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0.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3.png"/><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gif"/><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jpg"/><Relationship Id="rId4" Type="http://schemas.openxmlformats.org/officeDocument/2006/relationships/image" Target="../media/image37.png"/><Relationship Id="rId9" Type="http://schemas.openxmlformats.org/officeDocument/2006/relationships/hyperlink" Target="https://twitter.com/Harry_Stevens/status/123894008499452313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Propagation Graph Neural Networks</a:t>
            </a:r>
            <a:br>
              <a:rPr lang="en-US" sz="4400" b="1" dirty="0"/>
            </a:br>
            <a:r>
              <a:rPr lang="en-US" sz="3200" dirty="0"/>
              <a:t>lecture-14</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7F78-CC51-461C-B5EE-BC207E04DD95}"/>
              </a:ext>
            </a:extLst>
          </p:cNvPr>
          <p:cNvSpPr>
            <a:spLocks noGrp="1"/>
          </p:cNvSpPr>
          <p:nvPr>
            <p:ph type="title"/>
          </p:nvPr>
        </p:nvSpPr>
        <p:spPr/>
        <p:txBody>
          <a:bodyPr/>
          <a:lstStyle/>
          <a:p>
            <a:r>
              <a:rPr lang="en-US" dirty="0"/>
              <a:t>Sketch approach</a:t>
            </a:r>
          </a:p>
        </p:txBody>
      </p:sp>
      <p:sp>
        <p:nvSpPr>
          <p:cNvPr id="3" name="Content Placeholder 2">
            <a:extLst>
              <a:ext uri="{FF2B5EF4-FFF2-40B4-BE49-F238E27FC236}">
                <a16:creationId xmlns:a16="http://schemas.microsoft.com/office/drawing/2014/main" id="{BF3099B0-1513-4349-8EBE-670AA04117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0C8F596-6B1E-4950-AB14-4D6A9E784A69}"/>
              </a:ext>
            </a:extLst>
          </p:cNvPr>
          <p:cNvSpPr>
            <a:spLocks noGrp="1"/>
          </p:cNvSpPr>
          <p:nvPr>
            <p:ph type="sldNum" sz="quarter" idx="12"/>
          </p:nvPr>
        </p:nvSpPr>
        <p:spPr/>
        <p:txBody>
          <a:bodyPr/>
          <a:lstStyle/>
          <a:p>
            <a:fld id="{81561042-0DC2-4A04-AA50-F6D44EB20EBA}" type="slidenum">
              <a:rPr lang="en-US" smtClean="0"/>
              <a:t>10</a:t>
            </a:fld>
            <a:endParaRPr lang="en-US"/>
          </a:p>
        </p:txBody>
      </p:sp>
    </p:spTree>
    <p:extLst>
      <p:ext uri="{BB962C8B-B14F-4D97-AF65-F5344CB8AC3E}">
        <p14:creationId xmlns:p14="http://schemas.microsoft.com/office/powerpoint/2010/main" val="400924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410357"/>
            <a:ext cx="11228913" cy="1493807"/>
          </a:xfrm>
          <a:noFill/>
        </p:spPr>
        <p:txBody>
          <a:bodyPr/>
          <a:lstStyle/>
          <a:p>
            <a:r>
              <a:rPr lang="en-US" dirty="0"/>
              <a:t>Discrete/Combinatorial Optimization with </a:t>
            </a:r>
            <a:br>
              <a:rPr lang="en-US" dirty="0"/>
            </a:br>
            <a:r>
              <a:rPr lang="en-US" dirty="0"/>
              <a:t>Submodular Functions</a:t>
            </a:r>
          </a:p>
        </p:txBody>
      </p:sp>
      <p:sp>
        <p:nvSpPr>
          <p:cNvPr id="5" name="TextBox 4">
            <a:extLst>
              <a:ext uri="{FF2B5EF4-FFF2-40B4-BE49-F238E27FC236}">
                <a16:creationId xmlns:a16="http://schemas.microsoft.com/office/drawing/2014/main" id="{42EA18C0-6FBC-4431-B32A-FEA349EDD5CE}"/>
              </a:ext>
            </a:extLst>
          </p:cNvPr>
          <p:cNvSpPr txBox="1"/>
          <p:nvPr/>
        </p:nvSpPr>
        <p:spPr bwMode="gray">
          <a:xfrm>
            <a:off x="572511" y="187246"/>
            <a:ext cx="11444162" cy="3139321"/>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rPr>
              <a:t>How do we </a:t>
            </a:r>
            <a:r>
              <a:rPr lang="en-US" b="1" dirty="0">
                <a:latin typeface="Calibri" panose="020F0502020204030204" pitchFamily="34" charset="0"/>
              </a:rPr>
              <a:t>build theories?</a:t>
            </a:r>
            <a:endParaRPr lang="en-US" sz="1800" b="1" dirty="0">
              <a:effectLst/>
              <a:latin typeface="Calibri" panose="020F0502020204030204" pitchFamily="34" charset="0"/>
            </a:endParaRPr>
          </a:p>
          <a:p>
            <a:pPr marL="0" marR="0">
              <a:spcBef>
                <a:spcPts val="0"/>
              </a:spcBef>
              <a:spcAft>
                <a:spcPts val="0"/>
              </a:spcAft>
            </a:pPr>
            <a:endParaRPr lang="en-US"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r>
              <a:rPr lang="en-US" sz="1800" b="1" dirty="0">
                <a:effectLst/>
                <a:latin typeface="Calibri" panose="020F0502020204030204" pitchFamily="34" charset="0"/>
              </a:rPr>
              <a:t>Dominic Welsh 1976</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"…mathematical generalization often lays bare the important bits of information about the problem at hand</a:t>
            </a:r>
          </a:p>
        </p:txBody>
      </p:sp>
      <p:sp>
        <p:nvSpPr>
          <p:cNvPr id="3" name="Oval 2">
            <a:extLst>
              <a:ext uri="{FF2B5EF4-FFF2-40B4-BE49-F238E27FC236}">
                <a16:creationId xmlns:a16="http://schemas.microsoft.com/office/drawing/2014/main" id="{EB08E142-0FBB-4B60-9414-89AD85453314}"/>
              </a:ext>
            </a:extLst>
          </p:cNvPr>
          <p:cNvSpPr/>
          <p:nvPr/>
        </p:nvSpPr>
        <p:spPr bwMode="gray">
          <a:xfrm>
            <a:off x="3673784" y="906308"/>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solving</a:t>
            </a:r>
          </a:p>
        </p:txBody>
      </p:sp>
      <p:sp>
        <p:nvSpPr>
          <p:cNvPr id="6" name="Oval 5">
            <a:extLst>
              <a:ext uri="{FF2B5EF4-FFF2-40B4-BE49-F238E27FC236}">
                <a16:creationId xmlns:a16="http://schemas.microsoft.com/office/drawing/2014/main" id="{156BA862-DE3E-4A81-81A0-4C5BF5C18267}"/>
              </a:ext>
            </a:extLst>
          </p:cNvPr>
          <p:cNvSpPr/>
          <p:nvPr/>
        </p:nvSpPr>
        <p:spPr bwMode="gray">
          <a:xfrm>
            <a:off x="5927414" y="883174"/>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thinking</a:t>
            </a:r>
          </a:p>
        </p:txBody>
      </p:sp>
      <p:cxnSp>
        <p:nvCxnSpPr>
          <p:cNvPr id="8" name="Connector: Curved 7">
            <a:extLst>
              <a:ext uri="{FF2B5EF4-FFF2-40B4-BE49-F238E27FC236}">
                <a16:creationId xmlns:a16="http://schemas.microsoft.com/office/drawing/2014/main" id="{8F25BC8A-E82D-4598-9D7D-F9380100257A}"/>
              </a:ext>
            </a:extLst>
          </p:cNvPr>
          <p:cNvCxnSpPr>
            <a:cxnSpLocks/>
            <a:stCxn id="3" idx="0"/>
            <a:endCxn id="6" idx="0"/>
          </p:cNvCxnSpPr>
          <p:nvPr/>
        </p:nvCxnSpPr>
        <p:spPr bwMode="gray">
          <a:xfrm rot="5400000" flipH="1" flipV="1">
            <a:off x="5662972" y="-232074"/>
            <a:ext cx="23134" cy="2253630"/>
          </a:xfrm>
          <a:prstGeom prst="curvedConnector3">
            <a:avLst>
              <a:gd name="adj1" fmla="val 3012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3" name="Connector: Curved 12">
            <a:extLst>
              <a:ext uri="{FF2B5EF4-FFF2-40B4-BE49-F238E27FC236}">
                <a16:creationId xmlns:a16="http://schemas.microsoft.com/office/drawing/2014/main" id="{2EBBE264-87E3-4AD1-B1A7-E32998E5D3B7}"/>
              </a:ext>
            </a:extLst>
          </p:cNvPr>
          <p:cNvCxnSpPr>
            <a:cxnSpLocks/>
            <a:stCxn id="3" idx="4"/>
            <a:endCxn id="6" idx="4"/>
          </p:cNvCxnSpPr>
          <p:nvPr/>
        </p:nvCxnSpPr>
        <p:spPr bwMode="gray">
          <a:xfrm rot="5400000" flipH="1" flipV="1">
            <a:off x="5662972" y="625682"/>
            <a:ext cx="23134" cy="2253630"/>
          </a:xfrm>
          <a:prstGeom prst="curvedConnector3">
            <a:avLst>
              <a:gd name="adj1" fmla="val -2946978"/>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BD7212E3-E294-4BA4-AAE4-623587D2C64F}"/>
              </a:ext>
            </a:extLst>
          </p:cNvPr>
          <p:cNvSpPr txBox="1"/>
          <p:nvPr/>
        </p:nvSpPr>
        <p:spPr bwMode="gray">
          <a:xfrm>
            <a:off x="570486" y="1644238"/>
            <a:ext cx="3224679" cy="646331"/>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 Which methods and tools can </a:t>
            </a:r>
            <a:r>
              <a:rPr lang="en-US" dirty="0">
                <a:latin typeface="Calibri" panose="020F0502020204030204" pitchFamily="34" charset="0"/>
              </a:rPr>
              <a:t>we</a:t>
            </a:r>
            <a:r>
              <a:rPr lang="en-US" sz="1800" dirty="0">
                <a:effectLst/>
                <a:latin typeface="Calibri" panose="020F0502020204030204" pitchFamily="34" charset="0"/>
              </a:rPr>
              <a:t> apply to solve this problem?</a:t>
            </a:r>
          </a:p>
        </p:txBody>
      </p:sp>
      <p:sp>
        <p:nvSpPr>
          <p:cNvPr id="23" name="TextBox 22">
            <a:extLst>
              <a:ext uri="{FF2B5EF4-FFF2-40B4-BE49-F238E27FC236}">
                <a16:creationId xmlns:a16="http://schemas.microsoft.com/office/drawing/2014/main" id="{B782AC89-ECDB-40A1-9102-686C72A79DFF}"/>
              </a:ext>
            </a:extLst>
          </p:cNvPr>
          <p:cNvSpPr txBox="1"/>
          <p:nvPr/>
        </p:nvSpPr>
        <p:spPr bwMode="gray">
          <a:xfrm>
            <a:off x="7760256" y="1644238"/>
            <a:ext cx="3111389" cy="923330"/>
          </a:xfrm>
          <a:prstGeom prst="rect">
            <a:avLst/>
          </a:prstGeom>
          <a:noFill/>
        </p:spPr>
        <p:txBody>
          <a:bodyPr wrap="square">
            <a:spAutoFit/>
          </a:bodyPr>
          <a:lstStyle/>
          <a:p>
            <a:r>
              <a:rPr lang="en-US" sz="1800" dirty="0">
                <a:effectLst/>
                <a:latin typeface="Calibri" panose="020F0502020204030204" pitchFamily="34" charset="0"/>
              </a:rPr>
              <a:t>What is the structure that would help us solve more of these problems?</a:t>
            </a:r>
            <a:endParaRPr lang="en-US" dirty="0"/>
          </a:p>
        </p:txBody>
      </p:sp>
      <p:cxnSp>
        <p:nvCxnSpPr>
          <p:cNvPr id="25" name="Connector: Elbow 24">
            <a:extLst>
              <a:ext uri="{FF2B5EF4-FFF2-40B4-BE49-F238E27FC236}">
                <a16:creationId xmlns:a16="http://schemas.microsoft.com/office/drawing/2014/main" id="{385218B1-AFA8-43A7-BA33-37DD10A66BF3}"/>
              </a:ext>
            </a:extLst>
          </p:cNvPr>
          <p:cNvCxnSpPr>
            <a:cxnSpLocks/>
            <a:stCxn id="3" idx="2"/>
            <a:endCxn id="21" idx="0"/>
          </p:cNvCxnSpPr>
          <p:nvPr/>
        </p:nvCxnSpPr>
        <p:spPr bwMode="gray">
          <a:xfrm rot="10800000" flipV="1">
            <a:off x="2182826" y="1335186"/>
            <a:ext cx="1490958" cy="309052"/>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B609D8-804B-4DA4-BC6E-224103121A8F}"/>
              </a:ext>
            </a:extLst>
          </p:cNvPr>
          <p:cNvCxnSpPr>
            <a:cxnSpLocks/>
            <a:stCxn id="6" idx="6"/>
            <a:endCxn id="23" idx="0"/>
          </p:cNvCxnSpPr>
          <p:nvPr/>
        </p:nvCxnSpPr>
        <p:spPr bwMode="gray">
          <a:xfrm>
            <a:off x="7675294" y="1312052"/>
            <a:ext cx="1640657" cy="332186"/>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1872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4EB9-9ABC-4759-9370-8939EC44FA27}"/>
              </a:ext>
            </a:extLst>
          </p:cNvPr>
          <p:cNvSpPr>
            <a:spLocks noGrp="1"/>
          </p:cNvSpPr>
          <p:nvPr>
            <p:ph type="title"/>
          </p:nvPr>
        </p:nvSpPr>
        <p:spPr>
          <a:xfrm>
            <a:off x="478369" y="144001"/>
            <a:ext cx="9169401" cy="576293"/>
          </a:xfrm>
        </p:spPr>
        <p:txBody>
          <a:bodyPr/>
          <a:lstStyle/>
          <a:p>
            <a:r>
              <a:rPr lang="en-US" dirty="0"/>
              <a:t>Discrete Optimization Problems </a:t>
            </a:r>
            <a:r>
              <a:rPr lang="en-US" sz="1800" dirty="0"/>
              <a:t>[</a:t>
            </a:r>
            <a:r>
              <a:rPr lang="en-US" sz="1800" dirty="0" err="1"/>
              <a:t>Vondrak</a:t>
            </a:r>
            <a:r>
              <a:rPr lang="en-US" sz="1800" dirty="0"/>
              <a:t> 2014]</a:t>
            </a:r>
            <a:endParaRPr lang="en-US" dirty="0"/>
          </a:p>
        </p:txBody>
      </p:sp>
      <p:sp>
        <p:nvSpPr>
          <p:cNvPr id="3" name="Content Placeholder 2">
            <a:extLst>
              <a:ext uri="{FF2B5EF4-FFF2-40B4-BE49-F238E27FC236}">
                <a16:creationId xmlns:a16="http://schemas.microsoft.com/office/drawing/2014/main" id="{DEDD7EF8-EFEF-495C-8334-902C95BDD2C1}"/>
              </a:ext>
            </a:extLst>
          </p:cNvPr>
          <p:cNvSpPr>
            <a:spLocks noGrp="1"/>
          </p:cNvSpPr>
          <p:nvPr>
            <p:ph idx="1"/>
          </p:nvPr>
        </p:nvSpPr>
        <p:spPr>
          <a:xfrm>
            <a:off x="478369" y="1213308"/>
            <a:ext cx="11473384" cy="2002087"/>
          </a:xfrm>
        </p:spPr>
        <p:txBody>
          <a:bodyPr/>
          <a:lstStyle/>
          <a:p>
            <a:pPr marL="285750" indent="-285750">
              <a:buFont typeface="Arial" panose="020B0604020202020204" pitchFamily="34" charset="0"/>
              <a:buChar char="•"/>
            </a:pPr>
            <a:r>
              <a:rPr lang="en-US" dirty="0"/>
              <a:t>Discrete or Combinatorial Optimization</a:t>
            </a:r>
          </a:p>
          <a:p>
            <a:pPr marL="285750" indent="-285750">
              <a:buFont typeface="Arial" panose="020B0604020202020204" pitchFamily="34" charset="0"/>
              <a:buChar char="•"/>
            </a:pPr>
            <a:r>
              <a:rPr lang="en-US" dirty="0"/>
              <a:t>“Discrete” because the choices are discrete, for instance, we do not take a fraction of a node or edge.</a:t>
            </a:r>
          </a:p>
          <a:p>
            <a:r>
              <a:rPr lang="en-US" dirty="0"/>
              <a:t>Finding a solution S in some finite set of feasible solution </a:t>
            </a:r>
            <a:r>
              <a:rPr lang="en-US" i="1" dirty="0"/>
              <a:t>F</a:t>
            </a:r>
          </a:p>
          <a:p>
            <a:r>
              <a:rPr lang="en-US" dirty="0"/>
              <a:t>Maximize or Minimize an objective function </a:t>
            </a:r>
            <a:r>
              <a:rPr lang="en-US" i="1" dirty="0"/>
              <a:t>F(S)</a:t>
            </a:r>
          </a:p>
        </p:txBody>
      </p:sp>
      <p:sp>
        <p:nvSpPr>
          <p:cNvPr id="4" name="Slide Number Placeholder 3">
            <a:extLst>
              <a:ext uri="{FF2B5EF4-FFF2-40B4-BE49-F238E27FC236}">
                <a16:creationId xmlns:a16="http://schemas.microsoft.com/office/drawing/2014/main" id="{8A0DD47B-2DFA-4FA9-966E-60AC3E677BD4}"/>
              </a:ext>
            </a:extLst>
          </p:cNvPr>
          <p:cNvSpPr>
            <a:spLocks noGrp="1"/>
          </p:cNvSpPr>
          <p:nvPr>
            <p:ph type="sldNum" sz="quarter" idx="12"/>
          </p:nvPr>
        </p:nvSpPr>
        <p:spPr/>
        <p:txBody>
          <a:bodyPr/>
          <a:lstStyle/>
          <a:p>
            <a:fld id="{81561042-0DC2-4A04-AA50-F6D44EB20EBA}" type="slidenum">
              <a:rPr lang="en-US" smtClean="0"/>
              <a:t>12</a:t>
            </a:fld>
            <a:endParaRPr lang="en-US"/>
          </a:p>
        </p:txBody>
      </p:sp>
      <p:sp>
        <p:nvSpPr>
          <p:cNvPr id="12" name="TextBox 11">
            <a:extLst>
              <a:ext uri="{FF2B5EF4-FFF2-40B4-BE49-F238E27FC236}">
                <a16:creationId xmlns:a16="http://schemas.microsoft.com/office/drawing/2014/main" id="{0B8AC4A7-C298-409B-AC12-3172B28A0CBF}"/>
              </a:ext>
            </a:extLst>
          </p:cNvPr>
          <p:cNvSpPr txBox="1"/>
          <p:nvPr/>
        </p:nvSpPr>
        <p:spPr bwMode="gray">
          <a:xfrm>
            <a:off x="478369" y="5349513"/>
            <a:ext cx="11031145" cy="923330"/>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Discrete is more difficult than continuous</a:t>
            </a:r>
          </a:p>
          <a:p>
            <a:pPr marL="285750" indent="-285750">
              <a:buFont typeface="Arial" panose="020B0604020202020204" pitchFamily="34" charset="0"/>
              <a:buChar char="•"/>
            </a:pPr>
            <a:r>
              <a:rPr lang="en-US" dirty="0"/>
              <a:t>Hence, on solution approach is to transform a discrete optimization into a continuous one</a:t>
            </a:r>
          </a:p>
          <a:p>
            <a:pPr marL="285750" indent="-285750">
              <a:buFont typeface="Arial" panose="020B0604020202020204" pitchFamily="34" charset="0"/>
              <a:buChar char="•"/>
            </a:pPr>
            <a:r>
              <a:rPr lang="en-US" dirty="0"/>
              <a:t>As with continuous optimization, discrete also encompasses convex and concave functions</a:t>
            </a:r>
          </a:p>
        </p:txBody>
      </p:sp>
      <p:sp>
        <p:nvSpPr>
          <p:cNvPr id="13" name="TextBox 12">
            <a:extLst>
              <a:ext uri="{FF2B5EF4-FFF2-40B4-BE49-F238E27FC236}">
                <a16:creationId xmlns:a16="http://schemas.microsoft.com/office/drawing/2014/main" id="{40FC9884-6C91-4926-AAD2-293F1E660CFA}"/>
              </a:ext>
            </a:extLst>
          </p:cNvPr>
          <p:cNvSpPr txBox="1"/>
          <p:nvPr/>
        </p:nvSpPr>
        <p:spPr bwMode="gray">
          <a:xfrm>
            <a:off x="391863" y="3429000"/>
            <a:ext cx="11559890" cy="3139321"/>
          </a:xfrm>
          <a:prstGeom prst="rect">
            <a:avLst/>
          </a:prstGeom>
          <a:noFill/>
        </p:spPr>
        <p:txBody>
          <a:bodyPr wrap="square">
            <a:spAutoFit/>
          </a:bodyPr>
          <a:lstStyle/>
          <a:p>
            <a:r>
              <a:rPr lang="en-US" dirty="0">
                <a:effectLst/>
                <a:latin typeface="Arial" panose="020B0604020202020204" pitchFamily="34" charset="0"/>
              </a:rPr>
              <a:t>Examples of discrete optimization problems are spanning trees, matchings, graph cuts, t</a:t>
            </a:r>
            <a:r>
              <a:rPr lang="en-US" dirty="0"/>
              <a:t>raveling salesman, knapsack, minimum clique, vertex cover, </a:t>
            </a:r>
            <a:r>
              <a:rPr lang="en-US" b="1" dirty="0"/>
              <a:t>set Cover.</a:t>
            </a:r>
          </a:p>
          <a:p>
            <a:endParaRPr lang="en-US" b="1" dirty="0">
              <a:effectLst/>
              <a:latin typeface="Arial" panose="020B0604020202020204" pitchFamily="34" charset="0"/>
            </a:endParaRPr>
          </a:p>
          <a:p>
            <a:pPr algn="l"/>
            <a:r>
              <a:rPr lang="en-US" sz="1800" b="0" i="0" u="none" strike="noStrike" baseline="0" dirty="0">
                <a:latin typeface="NimbusSanL-ReguItal"/>
              </a:rPr>
              <a:t>Some problems are in P:</a:t>
            </a:r>
          </a:p>
          <a:p>
            <a:pPr algn="l"/>
            <a:r>
              <a:rPr lang="en-US" sz="1800" b="0" i="0" u="none" strike="noStrike" baseline="0" dirty="0">
                <a:latin typeface="NimbusSanL-Regu"/>
              </a:rPr>
              <a:t>Min Spanning Tree, Max Flow, Min Cut, Max Matching,...</a:t>
            </a:r>
          </a:p>
          <a:p>
            <a:pPr algn="l"/>
            <a:r>
              <a:rPr lang="en-US" sz="1800" b="0" i="0" u="none" strike="noStrike" baseline="0" dirty="0">
                <a:latin typeface="NimbusSanL-ReguItal"/>
              </a:rPr>
              <a:t>Many problems are NP-hard:</a:t>
            </a:r>
          </a:p>
          <a:p>
            <a:pPr algn="l"/>
            <a:r>
              <a:rPr lang="en-US" sz="1800" b="0" i="0" u="none" strike="noStrike" baseline="0" dirty="0">
                <a:latin typeface="NimbusSanL-Regu"/>
              </a:rPr>
              <a:t>Traveling Salesman, Max Clique, Max Cut, Set Cover, Knapsack</a:t>
            </a:r>
            <a:endParaRPr lang="en-US" b="1" dirty="0">
              <a:effectLst/>
              <a:latin typeface="Arial" panose="020B0604020202020204" pitchFamily="34" charset="0"/>
            </a:endParaRPr>
          </a:p>
          <a:p>
            <a:endParaRPr lang="en-US" dirty="0">
              <a:effectLst/>
              <a:latin typeface="Arial" panose="020B0604020202020204" pitchFamily="34" charset="0"/>
            </a:endParaRPr>
          </a:p>
          <a:p>
            <a:endParaRPr lang="en-US" dirty="0">
              <a:latin typeface="Arial" panose="020B0604020202020204" pitchFamily="34" charset="0"/>
            </a:endParaRPr>
          </a:p>
          <a:p>
            <a:r>
              <a:rPr lang="en-US" dirty="0">
                <a:effectLst/>
                <a:latin typeface="Arial" panose="020B0604020202020204" pitchFamily="34" charset="0"/>
              </a:rPr>
              <a:t>As we will see, these problems can be efficiently solved by a particular class of submodular functions called poly-matroids and  greedy algorithms.</a:t>
            </a:r>
            <a:endParaRPr lang="en-US" dirty="0"/>
          </a:p>
        </p:txBody>
      </p:sp>
      <p:sp>
        <p:nvSpPr>
          <p:cNvPr id="14" name="TextBox 13">
            <a:extLst>
              <a:ext uri="{FF2B5EF4-FFF2-40B4-BE49-F238E27FC236}">
                <a16:creationId xmlns:a16="http://schemas.microsoft.com/office/drawing/2014/main" id="{73EB9F74-FDC7-469A-A464-C86877602D28}"/>
              </a:ext>
            </a:extLst>
          </p:cNvPr>
          <p:cNvSpPr txBox="1"/>
          <p:nvPr/>
        </p:nvSpPr>
        <p:spPr bwMode="gray">
          <a:xfrm>
            <a:off x="-21366" y="6598227"/>
            <a:ext cx="11289133" cy="246221"/>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p:txBody>
      </p:sp>
    </p:spTree>
    <p:extLst>
      <p:ext uri="{BB962C8B-B14F-4D97-AF65-F5344CB8AC3E}">
        <p14:creationId xmlns:p14="http://schemas.microsoft.com/office/powerpoint/2010/main" val="233112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F2AE-51C8-4C32-A15B-B3DCE0CFD785}"/>
              </a:ext>
            </a:extLst>
          </p:cNvPr>
          <p:cNvSpPr>
            <a:spLocks noGrp="1"/>
          </p:cNvSpPr>
          <p:nvPr>
            <p:ph type="title"/>
          </p:nvPr>
        </p:nvSpPr>
        <p:spPr/>
        <p:txBody>
          <a:bodyPr/>
          <a:lstStyle/>
          <a:p>
            <a:r>
              <a:rPr lang="en-US" dirty="0"/>
              <a:t>Example of Combinatorial Optimization Problems</a:t>
            </a:r>
          </a:p>
        </p:txBody>
      </p:sp>
      <p:sp>
        <p:nvSpPr>
          <p:cNvPr id="4" name="Slide Number Placeholder 3">
            <a:extLst>
              <a:ext uri="{FF2B5EF4-FFF2-40B4-BE49-F238E27FC236}">
                <a16:creationId xmlns:a16="http://schemas.microsoft.com/office/drawing/2014/main" id="{6F69E0A6-EF4F-490D-884A-16635BDAE8F9}"/>
              </a:ext>
            </a:extLst>
          </p:cNvPr>
          <p:cNvSpPr>
            <a:spLocks noGrp="1"/>
          </p:cNvSpPr>
          <p:nvPr>
            <p:ph type="sldNum" sz="quarter" idx="12"/>
          </p:nvPr>
        </p:nvSpPr>
        <p:spPr/>
        <p:txBody>
          <a:bodyPr/>
          <a:lstStyle/>
          <a:p>
            <a:fld id="{81561042-0DC2-4A04-AA50-F6D44EB20EBA}" type="slidenum">
              <a:rPr lang="en-US" smtClean="0"/>
              <a:t>13</a:t>
            </a:fld>
            <a:endParaRPr lang="en-US"/>
          </a:p>
        </p:txBody>
      </p:sp>
      <p:sp>
        <p:nvSpPr>
          <p:cNvPr id="6" name="Oval 5">
            <a:extLst>
              <a:ext uri="{FF2B5EF4-FFF2-40B4-BE49-F238E27FC236}">
                <a16:creationId xmlns:a16="http://schemas.microsoft.com/office/drawing/2014/main" id="{51C7B82F-C92B-460E-B456-E44191AFFF71}"/>
              </a:ext>
            </a:extLst>
          </p:cNvPr>
          <p:cNvSpPr/>
          <p:nvPr/>
        </p:nvSpPr>
        <p:spPr bwMode="gray">
          <a:xfrm>
            <a:off x="1193449" y="91545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7" name="Oval 6">
            <a:extLst>
              <a:ext uri="{FF2B5EF4-FFF2-40B4-BE49-F238E27FC236}">
                <a16:creationId xmlns:a16="http://schemas.microsoft.com/office/drawing/2014/main" id="{8B321125-D973-4E68-B724-528C2DF8B9CF}"/>
              </a:ext>
            </a:extLst>
          </p:cNvPr>
          <p:cNvSpPr/>
          <p:nvPr/>
        </p:nvSpPr>
        <p:spPr bwMode="gray">
          <a:xfrm>
            <a:off x="531050" y="1644401"/>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 name="Oval 7">
            <a:extLst>
              <a:ext uri="{FF2B5EF4-FFF2-40B4-BE49-F238E27FC236}">
                <a16:creationId xmlns:a16="http://schemas.microsoft.com/office/drawing/2014/main" id="{D6B3D0A9-D365-47A6-A7E6-E29B20F03135}"/>
              </a:ext>
            </a:extLst>
          </p:cNvPr>
          <p:cNvSpPr/>
          <p:nvPr/>
        </p:nvSpPr>
        <p:spPr bwMode="gray">
          <a:xfrm>
            <a:off x="1162018" y="207296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9" name="Oval 8">
            <a:extLst>
              <a:ext uri="{FF2B5EF4-FFF2-40B4-BE49-F238E27FC236}">
                <a16:creationId xmlns:a16="http://schemas.microsoft.com/office/drawing/2014/main" id="{AFCA9004-9775-4A00-9B23-2ED6509CB383}"/>
              </a:ext>
            </a:extLst>
          </p:cNvPr>
          <p:cNvSpPr/>
          <p:nvPr/>
        </p:nvSpPr>
        <p:spPr bwMode="gray">
          <a:xfrm>
            <a:off x="2098243" y="100988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0" name="Oval 9">
            <a:extLst>
              <a:ext uri="{FF2B5EF4-FFF2-40B4-BE49-F238E27FC236}">
                <a16:creationId xmlns:a16="http://schemas.microsoft.com/office/drawing/2014/main" id="{CE355E4B-BA3B-4839-8B6C-8C99ECE41325}"/>
              </a:ext>
            </a:extLst>
          </p:cNvPr>
          <p:cNvSpPr/>
          <p:nvPr/>
        </p:nvSpPr>
        <p:spPr bwMode="gray">
          <a:xfrm>
            <a:off x="2075406" y="222734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11" name="Oval 10">
            <a:extLst>
              <a:ext uri="{FF2B5EF4-FFF2-40B4-BE49-F238E27FC236}">
                <a16:creationId xmlns:a16="http://schemas.microsoft.com/office/drawing/2014/main" id="{859ACEA4-F2BC-4D28-9DA3-EAA9CF6CFC0A}"/>
              </a:ext>
            </a:extLst>
          </p:cNvPr>
          <p:cNvSpPr/>
          <p:nvPr/>
        </p:nvSpPr>
        <p:spPr bwMode="gray">
          <a:xfrm>
            <a:off x="2726027" y="1644400"/>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13" name="Straight Connector 12">
            <a:extLst>
              <a:ext uri="{FF2B5EF4-FFF2-40B4-BE49-F238E27FC236}">
                <a16:creationId xmlns:a16="http://schemas.microsoft.com/office/drawing/2014/main" id="{E3B15988-052E-4D5D-A2BB-28EE769488E1}"/>
              </a:ext>
            </a:extLst>
          </p:cNvPr>
          <p:cNvCxnSpPr>
            <a:cxnSpLocks/>
            <a:stCxn id="6" idx="6"/>
            <a:endCxn id="9" idx="2"/>
          </p:cNvCxnSpPr>
          <p:nvPr/>
        </p:nvCxnSpPr>
        <p:spPr bwMode="gray">
          <a:xfrm>
            <a:off x="1673897" y="1147928"/>
            <a:ext cx="424346" cy="94429"/>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5CC55A-A2B2-47CA-8D14-36028A50EBD9}"/>
              </a:ext>
            </a:extLst>
          </p:cNvPr>
          <p:cNvCxnSpPr>
            <a:cxnSpLocks/>
            <a:stCxn id="6" idx="3"/>
            <a:endCxn id="7" idx="7"/>
          </p:cNvCxnSpPr>
          <p:nvPr/>
        </p:nvCxnSpPr>
        <p:spPr bwMode="gray">
          <a:xfrm flipH="1">
            <a:off x="941138" y="1312312"/>
            <a:ext cx="322671" cy="400179"/>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417080-D56D-45C0-A7AD-8D6D200B59F7}"/>
              </a:ext>
            </a:extLst>
          </p:cNvPr>
          <p:cNvCxnSpPr>
            <a:cxnSpLocks/>
            <a:stCxn id="7" idx="5"/>
            <a:endCxn id="8" idx="1"/>
          </p:cNvCxnSpPr>
          <p:nvPr/>
        </p:nvCxnSpPr>
        <p:spPr bwMode="gray">
          <a:xfrm>
            <a:off x="941138" y="2041260"/>
            <a:ext cx="291240" cy="99796"/>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464B4D-C9BF-43FE-9380-1DD9FC126097}"/>
              </a:ext>
            </a:extLst>
          </p:cNvPr>
          <p:cNvCxnSpPr>
            <a:cxnSpLocks/>
            <a:stCxn id="10" idx="2"/>
            <a:endCxn id="8" idx="6"/>
          </p:cNvCxnSpPr>
          <p:nvPr/>
        </p:nvCxnSpPr>
        <p:spPr bwMode="gray">
          <a:xfrm flipH="1" flipV="1">
            <a:off x="1642466" y="2305441"/>
            <a:ext cx="432940" cy="15438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0DF2B7-6298-480C-811B-E86774A8BCE0}"/>
              </a:ext>
            </a:extLst>
          </p:cNvPr>
          <p:cNvCxnSpPr>
            <a:cxnSpLocks/>
            <a:stCxn id="10" idx="7"/>
            <a:endCxn id="11" idx="4"/>
          </p:cNvCxnSpPr>
          <p:nvPr/>
        </p:nvCxnSpPr>
        <p:spPr bwMode="gray">
          <a:xfrm flipV="1">
            <a:off x="2485494" y="2109349"/>
            <a:ext cx="480757" cy="186088"/>
          </a:xfrm>
          <a:prstGeom prst="line">
            <a:avLst/>
          </a:prstGeom>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8C154E6-01AC-416E-95FB-42753713AD45}"/>
              </a:ext>
            </a:extLst>
          </p:cNvPr>
          <p:cNvCxnSpPr>
            <a:cxnSpLocks/>
            <a:stCxn id="11" idx="0"/>
            <a:endCxn id="9" idx="5"/>
          </p:cNvCxnSpPr>
          <p:nvPr/>
        </p:nvCxnSpPr>
        <p:spPr bwMode="gray">
          <a:xfrm flipH="1" flipV="1">
            <a:off x="2508331" y="1406741"/>
            <a:ext cx="457920" cy="237659"/>
          </a:xfrm>
          <a:prstGeom prst="line">
            <a:avLst/>
          </a:prstGeom>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BFE3062-F21D-4687-AE79-CA839276B6ED}"/>
              </a:ext>
            </a:extLst>
          </p:cNvPr>
          <p:cNvCxnSpPr>
            <a:cxnSpLocks/>
            <a:stCxn id="10" idx="1"/>
            <a:endCxn id="6" idx="5"/>
          </p:cNvCxnSpPr>
          <p:nvPr/>
        </p:nvCxnSpPr>
        <p:spPr bwMode="gray">
          <a:xfrm flipH="1" flipV="1">
            <a:off x="1603537" y="1312312"/>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5B763F7-BDAB-4000-A29C-AF99BDE01D40}"/>
              </a:ext>
            </a:extLst>
          </p:cNvPr>
          <p:cNvCxnSpPr>
            <a:cxnSpLocks/>
            <a:stCxn id="8" idx="7"/>
            <a:endCxn id="9" idx="4"/>
          </p:cNvCxnSpPr>
          <p:nvPr/>
        </p:nvCxnSpPr>
        <p:spPr bwMode="gray">
          <a:xfrm flipV="1">
            <a:off x="1572106" y="1474831"/>
            <a:ext cx="766361" cy="666225"/>
          </a:xfrm>
          <a:prstGeom prst="line">
            <a:avLst/>
          </a:prstGeom>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D41FA28-9295-4E48-A858-A833A641CAAB}"/>
              </a:ext>
            </a:extLst>
          </p:cNvPr>
          <p:cNvSpPr txBox="1"/>
          <p:nvPr/>
        </p:nvSpPr>
        <p:spPr bwMode="gray">
          <a:xfrm>
            <a:off x="889373" y="1253630"/>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4" name="TextBox 43">
            <a:extLst>
              <a:ext uri="{FF2B5EF4-FFF2-40B4-BE49-F238E27FC236}">
                <a16:creationId xmlns:a16="http://schemas.microsoft.com/office/drawing/2014/main" id="{4A4FB90D-077A-4D88-BCD2-50C560A223ED}"/>
              </a:ext>
            </a:extLst>
          </p:cNvPr>
          <p:cNvSpPr txBox="1"/>
          <p:nvPr/>
        </p:nvSpPr>
        <p:spPr bwMode="gray">
          <a:xfrm>
            <a:off x="1827126" y="82369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5" name="TextBox 44">
            <a:extLst>
              <a:ext uri="{FF2B5EF4-FFF2-40B4-BE49-F238E27FC236}">
                <a16:creationId xmlns:a16="http://schemas.microsoft.com/office/drawing/2014/main" id="{918A6549-BEED-40C8-9ADA-E4FD5ECE48E9}"/>
              </a:ext>
            </a:extLst>
          </p:cNvPr>
          <p:cNvSpPr txBox="1"/>
          <p:nvPr/>
        </p:nvSpPr>
        <p:spPr bwMode="gray">
          <a:xfrm>
            <a:off x="666690" y="228981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46" name="TextBox 45">
            <a:extLst>
              <a:ext uri="{FF2B5EF4-FFF2-40B4-BE49-F238E27FC236}">
                <a16:creationId xmlns:a16="http://schemas.microsoft.com/office/drawing/2014/main" id="{76FF9FC3-70D7-4396-887E-75B361E57B0E}"/>
              </a:ext>
            </a:extLst>
          </p:cNvPr>
          <p:cNvSpPr txBox="1"/>
          <p:nvPr/>
        </p:nvSpPr>
        <p:spPr bwMode="gray">
          <a:xfrm>
            <a:off x="1810212" y="258763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7" name="TextBox 46">
            <a:extLst>
              <a:ext uri="{FF2B5EF4-FFF2-40B4-BE49-F238E27FC236}">
                <a16:creationId xmlns:a16="http://schemas.microsoft.com/office/drawing/2014/main" id="{1D843DD6-B04F-4534-AE49-E707CC75441B}"/>
              </a:ext>
            </a:extLst>
          </p:cNvPr>
          <p:cNvSpPr txBox="1"/>
          <p:nvPr/>
        </p:nvSpPr>
        <p:spPr bwMode="gray">
          <a:xfrm>
            <a:off x="2761017" y="2208338"/>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2" name="TextBox 61">
            <a:extLst>
              <a:ext uri="{FF2B5EF4-FFF2-40B4-BE49-F238E27FC236}">
                <a16:creationId xmlns:a16="http://schemas.microsoft.com/office/drawing/2014/main" id="{5C956D31-52B6-4D88-911A-4C2A0FD3D9C9}"/>
              </a:ext>
            </a:extLst>
          </p:cNvPr>
          <p:cNvSpPr txBox="1"/>
          <p:nvPr/>
        </p:nvSpPr>
        <p:spPr bwMode="gray">
          <a:xfrm>
            <a:off x="2813851" y="1171121"/>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63" name="TextBox 62">
            <a:extLst>
              <a:ext uri="{FF2B5EF4-FFF2-40B4-BE49-F238E27FC236}">
                <a16:creationId xmlns:a16="http://schemas.microsoft.com/office/drawing/2014/main" id="{AE5DDFA9-BB66-48BA-91EE-ED58F7146903}"/>
              </a:ext>
            </a:extLst>
          </p:cNvPr>
          <p:cNvSpPr txBox="1"/>
          <p:nvPr/>
        </p:nvSpPr>
        <p:spPr bwMode="gray">
          <a:xfrm>
            <a:off x="2230699"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4" name="TextBox 63">
            <a:extLst>
              <a:ext uri="{FF2B5EF4-FFF2-40B4-BE49-F238E27FC236}">
                <a16:creationId xmlns:a16="http://schemas.microsoft.com/office/drawing/2014/main" id="{76DF1ADE-1B10-4ADF-9F6F-46E4DF021AA9}"/>
              </a:ext>
            </a:extLst>
          </p:cNvPr>
          <p:cNvSpPr txBox="1"/>
          <p:nvPr/>
        </p:nvSpPr>
        <p:spPr bwMode="gray">
          <a:xfrm>
            <a:off x="1628743"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82" name="Freeform: Shape 81">
            <a:extLst>
              <a:ext uri="{FF2B5EF4-FFF2-40B4-BE49-F238E27FC236}">
                <a16:creationId xmlns:a16="http://schemas.microsoft.com/office/drawing/2014/main" id="{0359EE62-5923-4F59-BB4B-F7218FC3FAE5}"/>
              </a:ext>
            </a:extLst>
          </p:cNvPr>
          <p:cNvSpPr/>
          <p:nvPr/>
        </p:nvSpPr>
        <p:spPr bwMode="gray">
          <a:xfrm>
            <a:off x="390939" y="860089"/>
            <a:ext cx="2305332" cy="1960745"/>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3" name="Oval 82">
            <a:extLst>
              <a:ext uri="{FF2B5EF4-FFF2-40B4-BE49-F238E27FC236}">
                <a16:creationId xmlns:a16="http://schemas.microsoft.com/office/drawing/2014/main" id="{C4ED2E11-5B9A-406A-AF9F-C8322C61CFAC}"/>
              </a:ext>
            </a:extLst>
          </p:cNvPr>
          <p:cNvSpPr/>
          <p:nvPr/>
        </p:nvSpPr>
        <p:spPr bwMode="gray">
          <a:xfrm>
            <a:off x="1108518" y="3043748"/>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84" name="Oval 83">
            <a:extLst>
              <a:ext uri="{FF2B5EF4-FFF2-40B4-BE49-F238E27FC236}">
                <a16:creationId xmlns:a16="http://schemas.microsoft.com/office/drawing/2014/main" id="{149B513F-5805-4851-9000-0827F48C7ED5}"/>
              </a:ext>
            </a:extLst>
          </p:cNvPr>
          <p:cNvSpPr/>
          <p:nvPr/>
        </p:nvSpPr>
        <p:spPr bwMode="gray">
          <a:xfrm>
            <a:off x="446119" y="3772696"/>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5" name="Oval 84">
            <a:extLst>
              <a:ext uri="{FF2B5EF4-FFF2-40B4-BE49-F238E27FC236}">
                <a16:creationId xmlns:a16="http://schemas.microsoft.com/office/drawing/2014/main" id="{9368C86E-4302-486E-9615-C9BE29D96A2C}"/>
              </a:ext>
            </a:extLst>
          </p:cNvPr>
          <p:cNvSpPr/>
          <p:nvPr/>
        </p:nvSpPr>
        <p:spPr bwMode="gray">
          <a:xfrm>
            <a:off x="1064879" y="4253808"/>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6" name="Oval 85">
            <a:extLst>
              <a:ext uri="{FF2B5EF4-FFF2-40B4-BE49-F238E27FC236}">
                <a16:creationId xmlns:a16="http://schemas.microsoft.com/office/drawing/2014/main" id="{49D0D97C-2970-418F-B23F-98D9BF4B97D0}"/>
              </a:ext>
            </a:extLst>
          </p:cNvPr>
          <p:cNvSpPr/>
          <p:nvPr/>
        </p:nvSpPr>
        <p:spPr bwMode="gray">
          <a:xfrm>
            <a:off x="2067659" y="312930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7" name="Oval 86">
            <a:extLst>
              <a:ext uri="{FF2B5EF4-FFF2-40B4-BE49-F238E27FC236}">
                <a16:creationId xmlns:a16="http://schemas.microsoft.com/office/drawing/2014/main" id="{7D5D2E21-7C86-40D1-B774-C78290464933}"/>
              </a:ext>
            </a:extLst>
          </p:cNvPr>
          <p:cNvSpPr/>
          <p:nvPr/>
        </p:nvSpPr>
        <p:spPr bwMode="gray">
          <a:xfrm>
            <a:off x="1990475" y="435564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88" name="Oval 87">
            <a:extLst>
              <a:ext uri="{FF2B5EF4-FFF2-40B4-BE49-F238E27FC236}">
                <a16:creationId xmlns:a16="http://schemas.microsoft.com/office/drawing/2014/main" id="{646C3B63-18C6-4D7E-B783-BE75AAEE5935}"/>
              </a:ext>
            </a:extLst>
          </p:cNvPr>
          <p:cNvSpPr/>
          <p:nvPr/>
        </p:nvSpPr>
        <p:spPr bwMode="gray">
          <a:xfrm>
            <a:off x="2641096" y="3772695"/>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89" name="Straight Connector 88">
            <a:extLst>
              <a:ext uri="{FF2B5EF4-FFF2-40B4-BE49-F238E27FC236}">
                <a16:creationId xmlns:a16="http://schemas.microsoft.com/office/drawing/2014/main" id="{B0918340-3EB9-4F25-9623-E331B837DB60}"/>
              </a:ext>
            </a:extLst>
          </p:cNvPr>
          <p:cNvCxnSpPr>
            <a:cxnSpLocks/>
            <a:stCxn id="83" idx="6"/>
            <a:endCxn id="86" idx="2"/>
          </p:cNvCxnSpPr>
          <p:nvPr/>
        </p:nvCxnSpPr>
        <p:spPr bwMode="gray">
          <a:xfrm>
            <a:off x="1588966" y="3276223"/>
            <a:ext cx="478693" cy="8555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19F6BFD-3640-4868-9B33-BDD8E516F03A}"/>
              </a:ext>
            </a:extLst>
          </p:cNvPr>
          <p:cNvCxnSpPr>
            <a:cxnSpLocks/>
            <a:stCxn id="83" idx="3"/>
            <a:endCxn id="84" idx="7"/>
          </p:cNvCxnSpPr>
          <p:nvPr/>
        </p:nvCxnSpPr>
        <p:spPr bwMode="gray">
          <a:xfrm flipH="1">
            <a:off x="856207" y="3440607"/>
            <a:ext cx="322671" cy="40017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231D947D-09B6-4B11-8578-D1772DE5C7EA}"/>
              </a:ext>
            </a:extLst>
          </p:cNvPr>
          <p:cNvCxnSpPr>
            <a:cxnSpLocks/>
            <a:stCxn id="84" idx="5"/>
            <a:endCxn id="85" idx="1"/>
          </p:cNvCxnSpPr>
          <p:nvPr/>
        </p:nvCxnSpPr>
        <p:spPr bwMode="gray">
          <a:xfrm>
            <a:off x="856207" y="4169555"/>
            <a:ext cx="279032" cy="152343"/>
          </a:xfrm>
          <a:prstGeom prst="line">
            <a:avLst/>
          </a:prstGeom>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8EC8F88-0DF5-47C4-A575-17CB6F9C83DF}"/>
              </a:ext>
            </a:extLst>
          </p:cNvPr>
          <p:cNvCxnSpPr>
            <a:cxnSpLocks/>
            <a:stCxn id="87" idx="2"/>
            <a:endCxn id="85" idx="6"/>
          </p:cNvCxnSpPr>
          <p:nvPr/>
        </p:nvCxnSpPr>
        <p:spPr bwMode="gray">
          <a:xfrm flipH="1" flipV="1">
            <a:off x="1545327" y="4486283"/>
            <a:ext cx="445148" cy="10183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ACD56-DB79-4864-8B6D-F5EF6F56C170}"/>
              </a:ext>
            </a:extLst>
          </p:cNvPr>
          <p:cNvCxnSpPr>
            <a:cxnSpLocks/>
            <a:stCxn id="87" idx="7"/>
            <a:endCxn id="88" idx="4"/>
          </p:cNvCxnSpPr>
          <p:nvPr/>
        </p:nvCxnSpPr>
        <p:spPr bwMode="gray">
          <a:xfrm flipV="1">
            <a:off x="2400563" y="4237644"/>
            <a:ext cx="480757" cy="186088"/>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375DA37F-682D-42D5-8C75-7ECE920F379E}"/>
              </a:ext>
            </a:extLst>
          </p:cNvPr>
          <p:cNvCxnSpPr>
            <a:cxnSpLocks/>
            <a:stCxn id="88" idx="0"/>
            <a:endCxn id="86" idx="5"/>
          </p:cNvCxnSpPr>
          <p:nvPr/>
        </p:nvCxnSpPr>
        <p:spPr bwMode="gray">
          <a:xfrm flipH="1" flipV="1">
            <a:off x="2477747" y="3526166"/>
            <a:ext cx="403573" cy="246529"/>
          </a:xfrm>
          <a:prstGeom prst="line">
            <a:avLst/>
          </a:prstGeom>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A2DCF7E-4894-4D6B-AA4C-D4D28224AF56}"/>
              </a:ext>
            </a:extLst>
          </p:cNvPr>
          <p:cNvCxnSpPr>
            <a:cxnSpLocks/>
            <a:stCxn id="87" idx="1"/>
            <a:endCxn id="83" idx="5"/>
          </p:cNvCxnSpPr>
          <p:nvPr/>
        </p:nvCxnSpPr>
        <p:spPr bwMode="gray">
          <a:xfrm flipH="1" flipV="1">
            <a:off x="1518606" y="3440607"/>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28532A1F-441E-420E-9805-DC462665714A}"/>
              </a:ext>
            </a:extLst>
          </p:cNvPr>
          <p:cNvCxnSpPr>
            <a:cxnSpLocks/>
            <a:stCxn id="85" idx="7"/>
            <a:endCxn id="86" idx="4"/>
          </p:cNvCxnSpPr>
          <p:nvPr/>
        </p:nvCxnSpPr>
        <p:spPr bwMode="gray">
          <a:xfrm flipV="1">
            <a:off x="1474967" y="3594256"/>
            <a:ext cx="832916" cy="727642"/>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615AB93B-745F-4302-BC02-837CFAD17370}"/>
              </a:ext>
            </a:extLst>
          </p:cNvPr>
          <p:cNvSpPr txBox="1"/>
          <p:nvPr/>
        </p:nvSpPr>
        <p:spPr bwMode="gray">
          <a:xfrm>
            <a:off x="774485" y="338019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8" name="TextBox 97">
            <a:extLst>
              <a:ext uri="{FF2B5EF4-FFF2-40B4-BE49-F238E27FC236}">
                <a16:creationId xmlns:a16="http://schemas.microsoft.com/office/drawing/2014/main" id="{B92955DF-9A5B-40CC-A915-07CFDDDD9FBF}"/>
              </a:ext>
            </a:extLst>
          </p:cNvPr>
          <p:cNvSpPr txBox="1"/>
          <p:nvPr/>
        </p:nvSpPr>
        <p:spPr bwMode="gray">
          <a:xfrm>
            <a:off x="1742195" y="295199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9" name="TextBox 98">
            <a:extLst>
              <a:ext uri="{FF2B5EF4-FFF2-40B4-BE49-F238E27FC236}">
                <a16:creationId xmlns:a16="http://schemas.microsoft.com/office/drawing/2014/main" id="{0414E0BA-844B-4815-A75D-04241BE5AFDD}"/>
              </a:ext>
            </a:extLst>
          </p:cNvPr>
          <p:cNvSpPr txBox="1"/>
          <p:nvPr/>
        </p:nvSpPr>
        <p:spPr bwMode="gray">
          <a:xfrm>
            <a:off x="712383" y="436755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100" name="TextBox 99">
            <a:extLst>
              <a:ext uri="{FF2B5EF4-FFF2-40B4-BE49-F238E27FC236}">
                <a16:creationId xmlns:a16="http://schemas.microsoft.com/office/drawing/2014/main" id="{79FD2917-25BF-4DEC-B966-52446766A527}"/>
              </a:ext>
            </a:extLst>
          </p:cNvPr>
          <p:cNvSpPr txBox="1"/>
          <p:nvPr/>
        </p:nvSpPr>
        <p:spPr bwMode="gray">
          <a:xfrm>
            <a:off x="1725281" y="471593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1" name="TextBox 100">
            <a:extLst>
              <a:ext uri="{FF2B5EF4-FFF2-40B4-BE49-F238E27FC236}">
                <a16:creationId xmlns:a16="http://schemas.microsoft.com/office/drawing/2014/main" id="{9EA443CC-CF32-44B2-BE12-8F4E79B23483}"/>
              </a:ext>
            </a:extLst>
          </p:cNvPr>
          <p:cNvSpPr txBox="1"/>
          <p:nvPr/>
        </p:nvSpPr>
        <p:spPr bwMode="gray">
          <a:xfrm>
            <a:off x="2676086" y="433663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2" name="TextBox 101">
            <a:extLst>
              <a:ext uri="{FF2B5EF4-FFF2-40B4-BE49-F238E27FC236}">
                <a16:creationId xmlns:a16="http://schemas.microsoft.com/office/drawing/2014/main" id="{6F8F7E92-6739-4394-9B69-5D28B2576930}"/>
              </a:ext>
            </a:extLst>
          </p:cNvPr>
          <p:cNvSpPr txBox="1"/>
          <p:nvPr/>
        </p:nvSpPr>
        <p:spPr bwMode="gray">
          <a:xfrm>
            <a:off x="2728920" y="3299416"/>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103" name="TextBox 102">
            <a:extLst>
              <a:ext uri="{FF2B5EF4-FFF2-40B4-BE49-F238E27FC236}">
                <a16:creationId xmlns:a16="http://schemas.microsoft.com/office/drawing/2014/main" id="{98F70AA5-D697-4415-B1C2-094A22D6166A}"/>
              </a:ext>
            </a:extLst>
          </p:cNvPr>
          <p:cNvSpPr txBox="1"/>
          <p:nvPr/>
        </p:nvSpPr>
        <p:spPr bwMode="gray">
          <a:xfrm>
            <a:off x="2145768" y="366285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4" name="TextBox 103">
            <a:extLst>
              <a:ext uri="{FF2B5EF4-FFF2-40B4-BE49-F238E27FC236}">
                <a16:creationId xmlns:a16="http://schemas.microsoft.com/office/drawing/2014/main" id="{11784609-8257-4983-A292-48661F865EB5}"/>
              </a:ext>
            </a:extLst>
          </p:cNvPr>
          <p:cNvSpPr txBox="1"/>
          <p:nvPr/>
        </p:nvSpPr>
        <p:spPr bwMode="gray">
          <a:xfrm>
            <a:off x="1543812" y="366285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07" name="Oval 206">
            <a:extLst>
              <a:ext uri="{FF2B5EF4-FFF2-40B4-BE49-F238E27FC236}">
                <a16:creationId xmlns:a16="http://schemas.microsoft.com/office/drawing/2014/main" id="{00D09B30-B442-45AD-9A44-77EB23953687}"/>
              </a:ext>
            </a:extLst>
          </p:cNvPr>
          <p:cNvSpPr/>
          <p:nvPr/>
        </p:nvSpPr>
        <p:spPr bwMode="gray">
          <a:xfrm>
            <a:off x="808973" y="495192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208" name="Oval 207">
            <a:extLst>
              <a:ext uri="{FF2B5EF4-FFF2-40B4-BE49-F238E27FC236}">
                <a16:creationId xmlns:a16="http://schemas.microsoft.com/office/drawing/2014/main" id="{1F69F337-D59E-4B2E-8DEC-76248C8EB5B8}"/>
              </a:ext>
            </a:extLst>
          </p:cNvPr>
          <p:cNvSpPr/>
          <p:nvPr/>
        </p:nvSpPr>
        <p:spPr bwMode="gray">
          <a:xfrm>
            <a:off x="818799" y="5584049"/>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209" name="Oval 208">
            <a:extLst>
              <a:ext uri="{FF2B5EF4-FFF2-40B4-BE49-F238E27FC236}">
                <a16:creationId xmlns:a16="http://schemas.microsoft.com/office/drawing/2014/main" id="{05B44EA9-85B5-4645-9CD9-B3E1C4056DA5}"/>
              </a:ext>
            </a:extLst>
          </p:cNvPr>
          <p:cNvSpPr/>
          <p:nvPr/>
        </p:nvSpPr>
        <p:spPr bwMode="gray">
          <a:xfrm>
            <a:off x="799146" y="618480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0" name="Oval 209">
            <a:extLst>
              <a:ext uri="{FF2B5EF4-FFF2-40B4-BE49-F238E27FC236}">
                <a16:creationId xmlns:a16="http://schemas.microsoft.com/office/drawing/2014/main" id="{D1758D27-B658-4F8B-9DBB-C800DE4F948D}"/>
              </a:ext>
            </a:extLst>
          </p:cNvPr>
          <p:cNvSpPr/>
          <p:nvPr/>
        </p:nvSpPr>
        <p:spPr bwMode="gray">
          <a:xfrm>
            <a:off x="2440339" y="4940660"/>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1" name="Oval 210">
            <a:extLst>
              <a:ext uri="{FF2B5EF4-FFF2-40B4-BE49-F238E27FC236}">
                <a16:creationId xmlns:a16="http://schemas.microsoft.com/office/drawing/2014/main" id="{136EBAF2-1CFC-42EA-BD97-69655A0C4928}"/>
              </a:ext>
            </a:extLst>
          </p:cNvPr>
          <p:cNvSpPr/>
          <p:nvPr/>
        </p:nvSpPr>
        <p:spPr bwMode="gray">
          <a:xfrm>
            <a:off x="2369979" y="616692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212" name="Oval 211">
            <a:extLst>
              <a:ext uri="{FF2B5EF4-FFF2-40B4-BE49-F238E27FC236}">
                <a16:creationId xmlns:a16="http://schemas.microsoft.com/office/drawing/2014/main" id="{85F6D51F-6EBD-4CBC-A7C9-FD4AB3F69FF5}"/>
              </a:ext>
            </a:extLst>
          </p:cNvPr>
          <p:cNvSpPr/>
          <p:nvPr/>
        </p:nvSpPr>
        <p:spPr bwMode="gray">
          <a:xfrm>
            <a:off x="2400563" y="5559422"/>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213" name="Straight Connector 212">
            <a:extLst>
              <a:ext uri="{FF2B5EF4-FFF2-40B4-BE49-F238E27FC236}">
                <a16:creationId xmlns:a16="http://schemas.microsoft.com/office/drawing/2014/main" id="{685CCCB5-E2EF-4FDC-8759-B0F4427D7168}"/>
              </a:ext>
            </a:extLst>
          </p:cNvPr>
          <p:cNvCxnSpPr>
            <a:cxnSpLocks/>
            <a:stCxn id="210" idx="2"/>
            <a:endCxn id="207" idx="6"/>
          </p:cNvCxnSpPr>
          <p:nvPr/>
        </p:nvCxnSpPr>
        <p:spPr bwMode="gray">
          <a:xfrm flipH="1">
            <a:off x="1289421" y="5173135"/>
            <a:ext cx="1150918" cy="11262"/>
          </a:xfrm>
          <a:prstGeom prst="line">
            <a:avLst/>
          </a:prstGeom>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5B04770C-ACEC-41E4-B00C-A1219FF0B139}"/>
              </a:ext>
            </a:extLst>
          </p:cNvPr>
          <p:cNvCxnSpPr>
            <a:cxnSpLocks/>
            <a:stCxn id="212" idx="2"/>
            <a:endCxn id="207" idx="6"/>
          </p:cNvCxnSpPr>
          <p:nvPr/>
        </p:nvCxnSpPr>
        <p:spPr bwMode="gray">
          <a:xfrm flipH="1" flipV="1">
            <a:off x="1289421" y="5184397"/>
            <a:ext cx="1111142" cy="607500"/>
          </a:xfrm>
          <a:prstGeom prst="line">
            <a:avLst/>
          </a:prstGeom>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C84E2964-DC25-4B01-A0F9-B24711BB83E3}"/>
              </a:ext>
            </a:extLst>
          </p:cNvPr>
          <p:cNvCxnSpPr>
            <a:cxnSpLocks/>
            <a:stCxn id="211" idx="2"/>
            <a:endCxn id="207" idx="6"/>
          </p:cNvCxnSpPr>
          <p:nvPr/>
        </p:nvCxnSpPr>
        <p:spPr bwMode="gray">
          <a:xfrm flipH="1" flipV="1">
            <a:off x="1289421" y="5184397"/>
            <a:ext cx="1080558" cy="1215000"/>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40E8318F-CC57-4679-A84E-5C93D8E2331D}"/>
              </a:ext>
            </a:extLst>
          </p:cNvPr>
          <p:cNvCxnSpPr>
            <a:cxnSpLocks/>
            <a:stCxn id="210" idx="2"/>
            <a:endCxn id="208" idx="6"/>
          </p:cNvCxnSpPr>
          <p:nvPr/>
        </p:nvCxnSpPr>
        <p:spPr bwMode="gray">
          <a:xfrm flipH="1">
            <a:off x="1299247" y="5173135"/>
            <a:ext cx="1141092" cy="64338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1A9A517A-9107-4D11-A8CA-EB3EA3A7877F}"/>
              </a:ext>
            </a:extLst>
          </p:cNvPr>
          <p:cNvCxnSpPr>
            <a:cxnSpLocks/>
            <a:stCxn id="212" idx="2"/>
            <a:endCxn id="208" idx="6"/>
          </p:cNvCxnSpPr>
          <p:nvPr/>
        </p:nvCxnSpPr>
        <p:spPr bwMode="gray">
          <a:xfrm flipH="1">
            <a:off x="1299247" y="5791897"/>
            <a:ext cx="1101316" cy="24627"/>
          </a:xfrm>
          <a:prstGeom prst="line">
            <a:avLst/>
          </a:prstGeom>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5E1EFB94-44F4-42DB-987D-31FDD1DAD999}"/>
              </a:ext>
            </a:extLst>
          </p:cNvPr>
          <p:cNvCxnSpPr>
            <a:cxnSpLocks/>
            <a:stCxn id="211" idx="2"/>
            <a:endCxn id="208" idx="6"/>
          </p:cNvCxnSpPr>
          <p:nvPr/>
        </p:nvCxnSpPr>
        <p:spPr bwMode="gray">
          <a:xfrm flipH="1" flipV="1">
            <a:off x="1299247" y="5816524"/>
            <a:ext cx="1070732" cy="582873"/>
          </a:xfrm>
          <a:prstGeom prst="line">
            <a:avLst/>
          </a:prstGeom>
          <a:ln/>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CA9A9CDA-14BF-4BDA-B808-5C9B66BF193E}"/>
              </a:ext>
            </a:extLst>
          </p:cNvPr>
          <p:cNvCxnSpPr>
            <a:cxnSpLocks/>
            <a:stCxn id="211" idx="2"/>
            <a:endCxn id="209" idx="6"/>
          </p:cNvCxnSpPr>
          <p:nvPr/>
        </p:nvCxnSpPr>
        <p:spPr bwMode="gray">
          <a:xfrm flipH="1">
            <a:off x="1279594" y="6399397"/>
            <a:ext cx="1090385" cy="17884"/>
          </a:xfrm>
          <a:prstGeom prst="line">
            <a:avLst/>
          </a:prstGeom>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09F128BB-9194-4357-ACAD-9CB3A993674E}"/>
              </a:ext>
            </a:extLst>
          </p:cNvPr>
          <p:cNvCxnSpPr>
            <a:cxnSpLocks/>
            <a:stCxn id="212" idx="2"/>
            <a:endCxn id="209" idx="6"/>
          </p:cNvCxnSpPr>
          <p:nvPr/>
        </p:nvCxnSpPr>
        <p:spPr bwMode="gray">
          <a:xfrm flipH="1">
            <a:off x="1279594" y="5791897"/>
            <a:ext cx="1120969" cy="62538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615EAF1-907B-483F-9C43-572818E23D22}"/>
              </a:ext>
            </a:extLst>
          </p:cNvPr>
          <p:cNvCxnSpPr>
            <a:cxnSpLocks/>
            <a:stCxn id="210" idx="2"/>
            <a:endCxn id="209" idx="6"/>
          </p:cNvCxnSpPr>
          <p:nvPr/>
        </p:nvCxnSpPr>
        <p:spPr bwMode="gray">
          <a:xfrm flipH="1">
            <a:off x="1279594" y="5173135"/>
            <a:ext cx="1160745" cy="1244146"/>
          </a:xfrm>
          <a:prstGeom prst="line">
            <a:avLst/>
          </a:prstGeom>
          <a:ln/>
        </p:spPr>
        <p:style>
          <a:lnRef idx="1">
            <a:schemeClr val="dk1"/>
          </a:lnRef>
          <a:fillRef idx="0">
            <a:schemeClr val="dk1"/>
          </a:fillRef>
          <a:effectRef idx="0">
            <a:schemeClr val="dk1"/>
          </a:effectRef>
          <a:fontRef idx="minor">
            <a:schemeClr val="tx1"/>
          </a:fontRef>
        </p:style>
      </p:cxnSp>
      <p:sp>
        <p:nvSpPr>
          <p:cNvPr id="249" name="TextBox 248">
            <a:extLst>
              <a:ext uri="{FF2B5EF4-FFF2-40B4-BE49-F238E27FC236}">
                <a16:creationId xmlns:a16="http://schemas.microsoft.com/office/drawing/2014/main" id="{19690D57-CB60-4BC9-874A-6AB3D8B67E81}"/>
              </a:ext>
            </a:extLst>
          </p:cNvPr>
          <p:cNvSpPr txBox="1"/>
          <p:nvPr/>
        </p:nvSpPr>
        <p:spPr bwMode="gray">
          <a:xfrm>
            <a:off x="3553498" y="1003672"/>
            <a:ext cx="5346822" cy="17801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dirty="0"/>
              <a:t>Graph cut problems</a:t>
            </a:r>
          </a:p>
          <a:p>
            <a:pPr marL="639763" lvl="1" indent="-182563">
              <a:spcBef>
                <a:spcPts val="300"/>
              </a:spcBef>
              <a:spcAft>
                <a:spcPts val="300"/>
              </a:spcAft>
              <a:buClr>
                <a:schemeClr val="accent1"/>
              </a:buClr>
              <a:buSzPct val="90000"/>
              <a:buFont typeface="Arial" panose="020B0604020202020204" pitchFamily="34" charset="0"/>
              <a:buChar char="■"/>
            </a:pPr>
            <a:r>
              <a:rPr lang="en-US" sz="1200" dirty="0"/>
              <a:t>Min Cut </a:t>
            </a:r>
            <a:r>
              <a:rPr lang="en-US" sz="1200" i="1" dirty="0"/>
              <a:t>minimum</a:t>
            </a:r>
            <a:r>
              <a:rPr lang="en-US" sz="1200" dirty="0"/>
              <a:t> if the size or weight of the cut is not larger than the size of any other cut. </a:t>
            </a:r>
            <a:r>
              <a:rPr lang="en-US" sz="1200" b="1" dirty="0"/>
              <a:t>Polynomial</a:t>
            </a:r>
            <a:r>
              <a:rPr lang="en-US" sz="1200" dirty="0"/>
              <a:t>.</a:t>
            </a:r>
          </a:p>
          <a:p>
            <a:pPr marL="639763" lvl="1" indent="-182563">
              <a:spcBef>
                <a:spcPts val="300"/>
              </a:spcBef>
              <a:spcAft>
                <a:spcPts val="300"/>
              </a:spcAft>
              <a:buClr>
                <a:schemeClr val="accent1"/>
              </a:buClr>
              <a:buSzPct val="90000"/>
              <a:buFont typeface="Arial" panose="020B0604020202020204" pitchFamily="34" charset="0"/>
              <a:buChar char="■"/>
            </a:pPr>
            <a:r>
              <a:rPr lang="en-US" sz="1200" dirty="0"/>
              <a:t>Max Cut </a:t>
            </a:r>
            <a:r>
              <a:rPr lang="en-US" sz="1200" i="1" dirty="0"/>
              <a:t>maximum</a:t>
            </a:r>
            <a:r>
              <a:rPr lang="en-US" sz="1200" dirty="0"/>
              <a:t> if the size of the cut is not smaller than the size of any other cut. </a:t>
            </a:r>
            <a:r>
              <a:rPr lang="en-US" sz="1200" b="1" dirty="0"/>
              <a:t>NP-Complete</a:t>
            </a:r>
          </a:p>
          <a:p>
            <a:pPr marL="639763" lvl="1" indent="-182563">
              <a:spcBef>
                <a:spcPts val="300"/>
              </a:spcBef>
              <a:spcAft>
                <a:spcPts val="300"/>
              </a:spcAft>
              <a:buClr>
                <a:schemeClr val="accent1"/>
              </a:buClr>
              <a:buSzPct val="90000"/>
              <a:buFont typeface="Arial" panose="020B0604020202020204" pitchFamily="34" charset="0"/>
              <a:buChar char="■"/>
            </a:pPr>
            <a:r>
              <a:rPr lang="en-US" sz="1200" dirty="0"/>
              <a:t>Sparsest cut bipartition the vertices so as to minimize the ratio of the number of edges across the cut divided by the number of vertices in the smaller half of the partition </a:t>
            </a:r>
            <a:r>
              <a:rPr lang="en-US" sz="1200" b="1" dirty="0"/>
              <a:t>NP-hard</a:t>
            </a:r>
          </a:p>
        </p:txBody>
      </p:sp>
      <p:sp>
        <p:nvSpPr>
          <p:cNvPr id="250" name="TextBox 249">
            <a:extLst>
              <a:ext uri="{FF2B5EF4-FFF2-40B4-BE49-F238E27FC236}">
                <a16:creationId xmlns:a16="http://schemas.microsoft.com/office/drawing/2014/main" id="{DAFC8AF6-FA15-47B3-9AFF-32EFB9824FC3}"/>
              </a:ext>
            </a:extLst>
          </p:cNvPr>
          <p:cNvSpPr txBox="1"/>
          <p:nvPr/>
        </p:nvSpPr>
        <p:spPr bwMode="gray">
          <a:xfrm>
            <a:off x="4094847" y="3207278"/>
            <a:ext cx="4288749" cy="111280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Minimum Spanning Tree</a:t>
            </a:r>
          </a:p>
          <a:p>
            <a:pPr marL="639763" lvl="1" indent="-182563">
              <a:spcBef>
                <a:spcPts val="300"/>
              </a:spcBef>
              <a:spcAft>
                <a:spcPts val="300"/>
              </a:spcAft>
              <a:buClr>
                <a:schemeClr val="accent1"/>
              </a:buClr>
              <a:buSzPct val="90000"/>
              <a:buFont typeface="Arial" panose="020B0604020202020204" pitchFamily="34" charset="0"/>
              <a:buChar char="■"/>
            </a:pPr>
            <a:r>
              <a:rPr lang="en-US" sz="1200" dirty="0"/>
              <a:t>Traveling Salesman</a:t>
            </a:r>
          </a:p>
          <a:p>
            <a:pPr>
              <a:spcBef>
                <a:spcPts val="300"/>
              </a:spcBef>
              <a:spcAft>
                <a:spcPts val="300"/>
              </a:spcAft>
              <a:buClr>
                <a:schemeClr val="accent1"/>
              </a:buClr>
              <a:buSzPct val="90000"/>
            </a:pPr>
            <a:endParaRPr lang="en-US" sz="1200" dirty="0"/>
          </a:p>
        </p:txBody>
      </p:sp>
      <p:sp>
        <p:nvSpPr>
          <p:cNvPr id="254" name="Rectangle 253">
            <a:extLst>
              <a:ext uri="{FF2B5EF4-FFF2-40B4-BE49-F238E27FC236}">
                <a16:creationId xmlns:a16="http://schemas.microsoft.com/office/drawing/2014/main" id="{BB84076B-D12F-4D77-A7C2-3A555238FD72}"/>
              </a:ext>
            </a:extLst>
          </p:cNvPr>
          <p:cNvSpPr/>
          <p:nvPr/>
        </p:nvSpPr>
        <p:spPr bwMode="gray">
          <a:xfrm>
            <a:off x="9243955" y="841892"/>
            <a:ext cx="2928277" cy="6016107"/>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1" name="TextBox 250">
            <a:extLst>
              <a:ext uri="{FF2B5EF4-FFF2-40B4-BE49-F238E27FC236}">
                <a16:creationId xmlns:a16="http://schemas.microsoft.com/office/drawing/2014/main" id="{76D58DAE-4D01-43C9-9F9D-E33FFDDC3F34}"/>
              </a:ext>
            </a:extLst>
          </p:cNvPr>
          <p:cNvSpPr txBox="1"/>
          <p:nvPr/>
        </p:nvSpPr>
        <p:spPr bwMode="gray">
          <a:xfrm>
            <a:off x="4071705" y="5295531"/>
            <a:ext cx="4288749" cy="111280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Maximum Matching</a:t>
            </a:r>
          </a:p>
        </p:txBody>
      </p:sp>
      <p:pic>
        <p:nvPicPr>
          <p:cNvPr id="253" name="Picture 252" descr="Shape&#10;&#10;Description automatically generated with medium confidence">
            <a:extLst>
              <a:ext uri="{FF2B5EF4-FFF2-40B4-BE49-F238E27FC236}">
                <a16:creationId xmlns:a16="http://schemas.microsoft.com/office/drawing/2014/main" id="{E0B8BA20-C37F-461D-927E-71A667DD0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779" y="1081782"/>
            <a:ext cx="2635674" cy="1647296"/>
          </a:xfrm>
          <a:prstGeom prst="rect">
            <a:avLst/>
          </a:prstGeom>
        </p:spPr>
      </p:pic>
      <p:sp>
        <p:nvSpPr>
          <p:cNvPr id="258" name="TextBox 257">
            <a:extLst>
              <a:ext uri="{FF2B5EF4-FFF2-40B4-BE49-F238E27FC236}">
                <a16:creationId xmlns:a16="http://schemas.microsoft.com/office/drawing/2014/main" id="{CE1D8663-C53A-4338-813A-9B23449150AD}"/>
              </a:ext>
            </a:extLst>
          </p:cNvPr>
          <p:cNvSpPr txBox="1"/>
          <p:nvPr/>
        </p:nvSpPr>
        <p:spPr bwMode="gray">
          <a:xfrm>
            <a:off x="9325989" y="2654290"/>
            <a:ext cx="2846243" cy="4185761"/>
          </a:xfrm>
          <a:prstGeom prst="rect">
            <a:avLst/>
          </a:prstGeom>
          <a:noFill/>
        </p:spPr>
        <p:txBody>
          <a:bodyPr wrap="square">
            <a:spAutoFit/>
          </a:bodyPr>
          <a:lstStyle/>
          <a:p>
            <a:r>
              <a:rPr lang="en-US" sz="1400" b="1"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a:t>
            </a:r>
            <a:r>
              <a:rPr lang="en-US" sz="1400" dirty="0"/>
              <a:t> – Complexity is a Polynomial function of the inputs</a:t>
            </a:r>
          </a:p>
          <a:p>
            <a:r>
              <a:rPr lang="en-US" sz="1400" b="1" dirty="0"/>
              <a:t>NP</a:t>
            </a:r>
            <a:r>
              <a:rPr lang="en-US" sz="1400" dirty="0"/>
              <a:t> – (Non-deterministic polynomial) X is NP if </a:t>
            </a:r>
            <a:r>
              <a:rPr lang="en-US" sz="1400" b="0" dirty="0"/>
              <a:t>has polynomial-time solution checking, but non-Polynomial time solution finding</a:t>
            </a:r>
            <a:endParaRPr lang="en-US" sz="1400" dirty="0"/>
          </a:p>
          <a:p>
            <a:r>
              <a:rPr lang="en-US" sz="1400" b="1" dirty="0"/>
              <a:t>NP-Complete</a:t>
            </a:r>
            <a:r>
              <a:rPr lang="en-US" sz="1400" b="0" dirty="0"/>
              <a:t> – X is NP-Complete if it is possible to reduce X to another NP problem Y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NP-Hard</a:t>
            </a:r>
            <a:r>
              <a:rPr lang="en-US" sz="1400" b="0" dirty="0"/>
              <a:t> – X is NP-Hard if</a:t>
            </a:r>
            <a:r>
              <a:rPr lang="en-US" sz="1400" i="0" dirty="0"/>
              <a:t> there is an NP-complete problem Y that is reducible to X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Cormen</a:t>
            </a:r>
            <a:r>
              <a:rPr lang="en-US" sz="1400" dirty="0"/>
              <a:t> et al 2015]</a:t>
            </a:r>
            <a:endParaRPr lang="en-US" sz="1400" i="0" dirty="0"/>
          </a:p>
        </p:txBody>
      </p:sp>
      <p:sp>
        <p:nvSpPr>
          <p:cNvPr id="260" name="TextBox 259">
            <a:extLst>
              <a:ext uri="{FF2B5EF4-FFF2-40B4-BE49-F238E27FC236}">
                <a16:creationId xmlns:a16="http://schemas.microsoft.com/office/drawing/2014/main" id="{C2C92327-6DC6-410F-9FBA-7207A8F2CF7E}"/>
              </a:ext>
            </a:extLst>
          </p:cNvPr>
          <p:cNvSpPr txBox="1"/>
          <p:nvPr/>
        </p:nvSpPr>
        <p:spPr bwMode="gray">
          <a:xfrm>
            <a:off x="11400772" y="915453"/>
            <a:ext cx="107425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Wikipedia</a:t>
            </a:r>
            <a:endParaRPr lang="en-US" sz="1050" i="0" dirty="0"/>
          </a:p>
        </p:txBody>
      </p:sp>
    </p:spTree>
    <p:extLst>
      <p:ext uri="{BB962C8B-B14F-4D97-AF65-F5344CB8AC3E}">
        <p14:creationId xmlns:p14="http://schemas.microsoft.com/office/powerpoint/2010/main" val="4048629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8E04-5302-40CD-85C6-3E6FA6C548B2}"/>
              </a:ext>
            </a:extLst>
          </p:cNvPr>
          <p:cNvSpPr>
            <a:spLocks noGrp="1"/>
          </p:cNvSpPr>
          <p:nvPr>
            <p:ph type="title"/>
          </p:nvPr>
        </p:nvSpPr>
        <p:spPr/>
        <p:txBody>
          <a:bodyPr/>
          <a:lstStyle/>
          <a:p>
            <a:r>
              <a:rPr lang="en-US" dirty="0"/>
              <a:t>Convex functions [</a:t>
            </a:r>
            <a:r>
              <a:rPr lang="en-US" dirty="0" err="1"/>
              <a:t>Lovasz</a:t>
            </a:r>
            <a:r>
              <a:rPr lang="en-US" dirty="0"/>
              <a:t> 1983]</a:t>
            </a:r>
          </a:p>
        </p:txBody>
      </p:sp>
      <p:sp>
        <p:nvSpPr>
          <p:cNvPr id="3" name="Content Placeholder 2">
            <a:extLst>
              <a:ext uri="{FF2B5EF4-FFF2-40B4-BE49-F238E27FC236}">
                <a16:creationId xmlns:a16="http://schemas.microsoft.com/office/drawing/2014/main" id="{5E8D5CB5-1151-4B5B-8DC1-3AB4D62D6E00}"/>
              </a:ext>
            </a:extLst>
          </p:cNvPr>
          <p:cNvSpPr>
            <a:spLocks noGrp="1"/>
          </p:cNvSpPr>
          <p:nvPr>
            <p:ph idx="1"/>
          </p:nvPr>
        </p:nvSpPr>
        <p:spPr>
          <a:xfrm>
            <a:off x="478369" y="1213308"/>
            <a:ext cx="11473384" cy="3451201"/>
          </a:xfrm>
        </p:spPr>
        <p:txBody>
          <a:bodyPr/>
          <a:lstStyle/>
          <a:p>
            <a:r>
              <a:rPr lang="en-US" dirty="0"/>
              <a:t>Four interesting properties</a:t>
            </a:r>
          </a:p>
          <a:p>
            <a:endParaRPr lang="en-US" dirty="0"/>
          </a:p>
          <a:p>
            <a:r>
              <a:rPr lang="en-US" dirty="0"/>
              <a:t>They happen in may models of the world</a:t>
            </a:r>
          </a:p>
          <a:p>
            <a:r>
              <a:rPr lang="en-US" dirty="0"/>
              <a:t>Economy</a:t>
            </a:r>
          </a:p>
          <a:p>
            <a:r>
              <a:rPr lang="en-US" dirty="0"/>
              <a:t>Engineering</a:t>
            </a:r>
          </a:p>
          <a:p>
            <a:r>
              <a:rPr lang="en-US" dirty="0"/>
              <a:t>Sciences</a:t>
            </a:r>
          </a:p>
          <a:p>
            <a:r>
              <a:rPr lang="en-US" dirty="0"/>
              <a:t>Preserved after many operations </a:t>
            </a:r>
          </a:p>
          <a:p>
            <a:r>
              <a:rPr lang="en-US" dirty="0"/>
              <a:t>Sufficient structure for “mathematical </a:t>
            </a:r>
          </a:p>
        </p:txBody>
      </p:sp>
      <p:sp>
        <p:nvSpPr>
          <p:cNvPr id="4" name="Slide Number Placeholder 3">
            <a:extLst>
              <a:ext uri="{FF2B5EF4-FFF2-40B4-BE49-F238E27FC236}">
                <a16:creationId xmlns:a16="http://schemas.microsoft.com/office/drawing/2014/main" id="{45CF1CF0-5CCC-493F-8A51-797D5DB5DF5E}"/>
              </a:ext>
            </a:extLst>
          </p:cNvPr>
          <p:cNvSpPr>
            <a:spLocks noGrp="1"/>
          </p:cNvSpPr>
          <p:nvPr>
            <p:ph type="sldNum" sz="quarter" idx="12"/>
          </p:nvPr>
        </p:nvSpPr>
        <p:spPr/>
        <p:txBody>
          <a:bodyPr/>
          <a:lstStyle/>
          <a:p>
            <a:fld id="{81561042-0DC2-4A04-AA50-F6D44EB20EBA}" type="slidenum">
              <a:rPr lang="en-US" smtClean="0"/>
              <a:t>14</a:t>
            </a:fld>
            <a:endParaRPr lang="en-US"/>
          </a:p>
        </p:txBody>
      </p:sp>
    </p:spTree>
    <p:extLst>
      <p:ext uri="{BB962C8B-B14F-4D97-AF65-F5344CB8AC3E}">
        <p14:creationId xmlns:p14="http://schemas.microsoft.com/office/powerpoint/2010/main" val="1005870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E129AD-6F97-46A6-95AC-7FFACAA53143}"/>
              </a:ext>
            </a:extLst>
          </p:cNvPr>
          <p:cNvSpPr/>
          <p:nvPr/>
        </p:nvSpPr>
        <p:spPr bwMode="gray">
          <a:xfrm>
            <a:off x="272933" y="832950"/>
            <a:ext cx="4962832" cy="2209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AC70F05-B7C5-4C30-BD22-C7006DDCEA1C}"/>
              </a:ext>
            </a:extLst>
          </p:cNvPr>
          <p:cNvSpPr>
            <a:spLocks noGrp="1"/>
          </p:cNvSpPr>
          <p:nvPr>
            <p:ph type="title"/>
          </p:nvPr>
        </p:nvSpPr>
        <p:spPr>
          <a:xfrm>
            <a:off x="478369" y="144001"/>
            <a:ext cx="9169401" cy="555840"/>
          </a:xfrm>
        </p:spPr>
        <p:txBody>
          <a:bodyPr/>
          <a:lstStyle/>
          <a:p>
            <a:r>
              <a:rPr lang="en-US" dirty="0"/>
              <a:t>The Phenomenon of Diminishing Returns</a:t>
            </a:r>
          </a:p>
        </p:txBody>
      </p:sp>
      <p:sp>
        <p:nvSpPr>
          <p:cNvPr id="3" name="Content Placeholder 2">
            <a:extLst>
              <a:ext uri="{FF2B5EF4-FFF2-40B4-BE49-F238E27FC236}">
                <a16:creationId xmlns:a16="http://schemas.microsoft.com/office/drawing/2014/main" id="{4A9FED28-B99C-4C3C-A27A-935E0713E7CC}"/>
              </a:ext>
            </a:extLst>
          </p:cNvPr>
          <p:cNvSpPr>
            <a:spLocks noGrp="1"/>
          </p:cNvSpPr>
          <p:nvPr>
            <p:ph idx="1"/>
          </p:nvPr>
        </p:nvSpPr>
        <p:spPr>
          <a:xfrm>
            <a:off x="272933" y="3279501"/>
            <a:ext cx="11678823" cy="2899768"/>
          </a:xfrm>
        </p:spPr>
        <p:txBody>
          <a:bodyPr/>
          <a:lstStyle/>
          <a:p>
            <a:pPr marL="342900" indent="-342900">
              <a:buFont typeface="Arial" panose="020B0604020202020204" pitchFamily="34" charset="0"/>
              <a:buChar char="•"/>
            </a:pPr>
            <a:r>
              <a:rPr lang="en-US" dirty="0">
                <a:latin typeface="+mj-lt"/>
              </a:rPr>
              <a:t>Diminishing returns means that adding the same sensor to superset of A would provide an equal or lower marginal gain than adding to set A.</a:t>
            </a:r>
          </a:p>
          <a:p>
            <a:pPr marL="342900" indent="-342900">
              <a:buFont typeface="Arial" panose="020B0604020202020204" pitchFamily="34" charset="0"/>
              <a:buChar char="•"/>
            </a:pPr>
            <a:r>
              <a:rPr lang="en-US" dirty="0">
                <a:latin typeface="+mj-lt"/>
              </a:rPr>
              <a:t>i.e., “the more I know the less I gain from acquiring more items to the set”</a:t>
            </a:r>
          </a:p>
          <a:p>
            <a:pPr marL="342900" indent="-342900">
              <a:buFont typeface="Arial" panose="020B0604020202020204" pitchFamily="34" charset="0"/>
              <a:buChar char="•"/>
            </a:pPr>
            <a:r>
              <a:rPr lang="en-US" dirty="0">
                <a:effectLst/>
                <a:latin typeface="+mj-lt"/>
              </a:rPr>
              <a:t>The marginal gain can be:</a:t>
            </a:r>
          </a:p>
          <a:p>
            <a:pPr marL="584194" lvl="1" indent="-342900">
              <a:buFont typeface="Arial" panose="020B0604020202020204" pitchFamily="34" charset="0"/>
              <a:buChar char="•"/>
            </a:pPr>
            <a:r>
              <a:rPr lang="en-US" dirty="0">
                <a:latin typeface="+mj-lt"/>
              </a:rPr>
              <a:t>Cost/loss (of picking a combination of items)</a:t>
            </a:r>
          </a:p>
          <a:p>
            <a:pPr marL="584194" lvl="1" indent="-342900">
              <a:buFont typeface="Arial" panose="020B0604020202020204" pitchFamily="34" charset="0"/>
              <a:buChar char="•"/>
            </a:pPr>
            <a:r>
              <a:rPr lang="en-US" dirty="0">
                <a:effectLst/>
                <a:latin typeface="+mj-lt"/>
              </a:rPr>
              <a:t>Probability (of contagion or protection)</a:t>
            </a:r>
          </a:p>
          <a:p>
            <a:pPr marL="584194" lvl="1" indent="-342900">
              <a:buFont typeface="Arial" panose="020B0604020202020204" pitchFamily="34" charset="0"/>
              <a:buChar char="•"/>
            </a:pPr>
            <a:r>
              <a:rPr lang="en-US" dirty="0">
                <a:latin typeface="+mj-lt"/>
              </a:rPr>
              <a:t>Utility (of matching services and clients)</a:t>
            </a:r>
          </a:p>
        </p:txBody>
      </p:sp>
      <p:sp>
        <p:nvSpPr>
          <p:cNvPr id="4" name="Slide Number Placeholder 3">
            <a:extLst>
              <a:ext uri="{FF2B5EF4-FFF2-40B4-BE49-F238E27FC236}">
                <a16:creationId xmlns:a16="http://schemas.microsoft.com/office/drawing/2014/main" id="{750CBD13-8C7C-4642-90D6-E14827318E24}"/>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9" name="Oval 8">
            <a:extLst>
              <a:ext uri="{FF2B5EF4-FFF2-40B4-BE49-F238E27FC236}">
                <a16:creationId xmlns:a16="http://schemas.microsoft.com/office/drawing/2014/main" id="{ECE254E9-070F-4CF2-BD91-269A58C2B238}"/>
              </a:ext>
            </a:extLst>
          </p:cNvPr>
          <p:cNvSpPr/>
          <p:nvPr/>
        </p:nvSpPr>
        <p:spPr bwMode="gray">
          <a:xfrm>
            <a:off x="5925434" y="1232252"/>
            <a:ext cx="1809375" cy="72388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bg1"/>
                </a:solidFill>
              </a:rPr>
              <a:t>B</a:t>
            </a:r>
          </a:p>
        </p:txBody>
      </p:sp>
      <p:sp>
        <p:nvSpPr>
          <p:cNvPr id="10" name="Oval 9">
            <a:extLst>
              <a:ext uri="{FF2B5EF4-FFF2-40B4-BE49-F238E27FC236}">
                <a16:creationId xmlns:a16="http://schemas.microsoft.com/office/drawing/2014/main" id="{7B93CD0B-81AF-4494-A1AC-E5B27D376E46}"/>
              </a:ext>
            </a:extLst>
          </p:cNvPr>
          <p:cNvSpPr/>
          <p:nvPr/>
        </p:nvSpPr>
        <p:spPr bwMode="gray">
          <a:xfrm>
            <a:off x="6088351" y="1303926"/>
            <a:ext cx="823324" cy="58053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12" name="TextBox 11">
            <a:extLst>
              <a:ext uri="{FF2B5EF4-FFF2-40B4-BE49-F238E27FC236}">
                <a16:creationId xmlns:a16="http://schemas.microsoft.com/office/drawing/2014/main" id="{1B48B66E-30A1-4B06-97CD-1C5A1CE0B7A9}"/>
              </a:ext>
            </a:extLst>
          </p:cNvPr>
          <p:cNvSpPr txBox="1"/>
          <p:nvPr/>
        </p:nvSpPr>
        <p:spPr bwMode="gray">
          <a:xfrm>
            <a:off x="445682" y="2549229"/>
            <a:ext cx="1800283" cy="523220"/>
          </a:xfrm>
          <a:prstGeom prst="rect">
            <a:avLst/>
          </a:prstGeom>
          <a:noFill/>
        </p:spPr>
        <p:txBody>
          <a:bodyPr wrap="square">
            <a:spAutoFit/>
          </a:bodyPr>
          <a:lstStyle/>
          <a:p>
            <a:r>
              <a:rPr lang="en-US" sz="1400" dirty="0">
                <a:latin typeface="+mj-lt"/>
              </a:rPr>
              <a:t>Adding s’ to </a:t>
            </a:r>
          </a:p>
          <a:p>
            <a:r>
              <a:rPr lang="en-US" sz="1400" dirty="0">
                <a:latin typeface="+mj-lt"/>
              </a:rPr>
              <a:t>set A = {s1, s2}</a:t>
            </a:r>
            <a:endParaRPr lang="en-US" sz="1400" dirty="0"/>
          </a:p>
        </p:txBody>
      </p:sp>
      <p:sp>
        <p:nvSpPr>
          <p:cNvPr id="15" name="TextBox 14">
            <a:extLst>
              <a:ext uri="{FF2B5EF4-FFF2-40B4-BE49-F238E27FC236}">
                <a16:creationId xmlns:a16="http://schemas.microsoft.com/office/drawing/2014/main" id="{9F8A237E-9232-49DB-8DBE-A3388583EBC2}"/>
              </a:ext>
            </a:extLst>
          </p:cNvPr>
          <p:cNvSpPr txBox="1"/>
          <p:nvPr/>
        </p:nvSpPr>
        <p:spPr bwMode="gray">
          <a:xfrm>
            <a:off x="2660451" y="2565107"/>
            <a:ext cx="2228639" cy="523220"/>
          </a:xfrm>
          <a:prstGeom prst="rect">
            <a:avLst/>
          </a:prstGeom>
          <a:noFill/>
        </p:spPr>
        <p:txBody>
          <a:bodyPr wrap="square">
            <a:spAutoFit/>
          </a:bodyPr>
          <a:lstStyle/>
          <a:p>
            <a:r>
              <a:rPr lang="en-US" sz="1400" dirty="0">
                <a:latin typeface="+mj-lt"/>
              </a:rPr>
              <a:t>Adding s’ to </a:t>
            </a:r>
          </a:p>
          <a:p>
            <a:r>
              <a:rPr lang="en-US" sz="1400" dirty="0">
                <a:latin typeface="+mj-lt"/>
              </a:rPr>
              <a:t>set B = {s1, s2,s3,s4} </a:t>
            </a:r>
            <a:endParaRPr lang="en-US" sz="1400" dirty="0"/>
          </a:p>
        </p:txBody>
      </p:sp>
      <p:pic>
        <p:nvPicPr>
          <p:cNvPr id="17" name="Picture 16">
            <a:extLst>
              <a:ext uri="{FF2B5EF4-FFF2-40B4-BE49-F238E27FC236}">
                <a16:creationId xmlns:a16="http://schemas.microsoft.com/office/drawing/2014/main" id="{627CBEDF-B398-4760-AB64-5AFE292E9858}"/>
              </a:ext>
            </a:extLst>
          </p:cNvPr>
          <p:cNvPicPr>
            <a:picLocks noChangeAspect="1"/>
          </p:cNvPicPr>
          <p:nvPr/>
        </p:nvPicPr>
        <p:blipFill>
          <a:blip r:embed="rId3"/>
          <a:stretch>
            <a:fillRect/>
          </a:stretch>
        </p:blipFill>
        <p:spPr>
          <a:xfrm>
            <a:off x="2722043" y="996203"/>
            <a:ext cx="1977225" cy="1598411"/>
          </a:xfrm>
          <a:prstGeom prst="rect">
            <a:avLst/>
          </a:prstGeom>
        </p:spPr>
      </p:pic>
      <p:sp>
        <p:nvSpPr>
          <p:cNvPr id="20" name="TextBox 19">
            <a:extLst>
              <a:ext uri="{FF2B5EF4-FFF2-40B4-BE49-F238E27FC236}">
                <a16:creationId xmlns:a16="http://schemas.microsoft.com/office/drawing/2014/main" id="{60C4C939-753C-4ED1-89FD-A7C510796FDD}"/>
              </a:ext>
            </a:extLst>
          </p:cNvPr>
          <p:cNvSpPr txBox="1"/>
          <p:nvPr/>
        </p:nvSpPr>
        <p:spPr bwMode="gray">
          <a:xfrm>
            <a:off x="0" y="6457890"/>
            <a:ext cx="11300410" cy="400110"/>
          </a:xfrm>
          <a:prstGeom prst="rect">
            <a:avLst/>
          </a:prstGeom>
          <a:noFill/>
        </p:spPr>
        <p:txBody>
          <a:bodyPr wrap="square">
            <a:spAutoFit/>
          </a:bodyPr>
          <a:lstStyle/>
          <a:p>
            <a:r>
              <a:rPr lang="en-US" sz="1000" b="0" i="0" u="none" strike="noStrike" baseline="0" dirty="0">
                <a:latin typeface="+mj-lt"/>
              </a:rPr>
              <a:t>Krause, A. , </a:t>
            </a:r>
            <a:r>
              <a:rPr lang="en-US" sz="1000" b="0" i="0" u="none" strike="noStrike" baseline="0" dirty="0" err="1">
                <a:latin typeface="+mj-lt"/>
              </a:rPr>
              <a:t>Golovin</a:t>
            </a:r>
            <a:r>
              <a:rPr lang="en-US" sz="1000" b="0" i="0" u="none" strike="noStrike" baseline="0" dirty="0">
                <a:latin typeface="+mj-lt"/>
              </a:rPr>
              <a:t>, D., (2014), Submodular Function Maximization</a:t>
            </a: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pic>
        <p:nvPicPr>
          <p:cNvPr id="7" name="Picture 6">
            <a:extLst>
              <a:ext uri="{FF2B5EF4-FFF2-40B4-BE49-F238E27FC236}">
                <a16:creationId xmlns:a16="http://schemas.microsoft.com/office/drawing/2014/main" id="{80BFC5EE-3A53-4F6A-B347-E5E84193B1C9}"/>
              </a:ext>
            </a:extLst>
          </p:cNvPr>
          <p:cNvPicPr>
            <a:picLocks noChangeAspect="1"/>
          </p:cNvPicPr>
          <p:nvPr/>
        </p:nvPicPr>
        <p:blipFill>
          <a:blip r:embed="rId4"/>
          <a:stretch>
            <a:fillRect/>
          </a:stretch>
        </p:blipFill>
        <p:spPr>
          <a:xfrm>
            <a:off x="8462167" y="1088640"/>
            <a:ext cx="3076575" cy="2143125"/>
          </a:xfrm>
          <a:prstGeom prst="rect">
            <a:avLst/>
          </a:prstGeom>
        </p:spPr>
      </p:pic>
      <p:sp>
        <p:nvSpPr>
          <p:cNvPr id="16" name="TextBox 15">
            <a:extLst>
              <a:ext uri="{FF2B5EF4-FFF2-40B4-BE49-F238E27FC236}">
                <a16:creationId xmlns:a16="http://schemas.microsoft.com/office/drawing/2014/main" id="{6192020E-0FDE-4828-A6EF-82576EFED88D}"/>
              </a:ext>
            </a:extLst>
          </p:cNvPr>
          <p:cNvSpPr txBox="1"/>
          <p:nvPr/>
        </p:nvSpPr>
        <p:spPr bwMode="gray">
          <a:xfrm>
            <a:off x="3226909" y="763905"/>
            <a:ext cx="2196795" cy="276999"/>
          </a:xfrm>
          <a:prstGeom prst="rect">
            <a:avLst/>
          </a:prstGeom>
          <a:noFill/>
        </p:spPr>
        <p:txBody>
          <a:bodyPr wrap="square">
            <a:spAutoFit/>
          </a:bodyPr>
          <a:lstStyle/>
          <a:p>
            <a:r>
              <a:rPr lang="en-US" sz="1200" b="0" i="0" u="none" strike="noStrike" baseline="0" dirty="0">
                <a:latin typeface="+mj-lt"/>
              </a:rPr>
              <a:t>[Krause</a:t>
            </a:r>
            <a:r>
              <a:rPr lang="en-US" sz="1200" dirty="0">
                <a:latin typeface="+mj-lt"/>
              </a:rPr>
              <a:t> &amp; </a:t>
            </a:r>
            <a:r>
              <a:rPr lang="en-US" sz="1200" b="0" i="0" u="none" strike="noStrike" baseline="0" dirty="0" err="1">
                <a:latin typeface="+mj-lt"/>
              </a:rPr>
              <a:t>Golovin</a:t>
            </a:r>
            <a:r>
              <a:rPr lang="en-US" sz="1200" dirty="0">
                <a:latin typeface="+mj-lt"/>
              </a:rPr>
              <a:t> </a:t>
            </a:r>
            <a:r>
              <a:rPr lang="en-US" sz="1200" b="0" i="0" u="none" strike="noStrike" baseline="0" dirty="0">
                <a:latin typeface="+mj-lt"/>
              </a:rPr>
              <a:t>2014</a:t>
            </a:r>
            <a:r>
              <a:rPr lang="en-US" sz="1200" dirty="0">
                <a:latin typeface="+mj-lt"/>
              </a:rPr>
              <a:t>]</a:t>
            </a:r>
            <a:endParaRPr lang="en-US" sz="1200" dirty="0"/>
          </a:p>
        </p:txBody>
      </p:sp>
      <p:pic>
        <p:nvPicPr>
          <p:cNvPr id="18" name="Picture 17">
            <a:extLst>
              <a:ext uri="{FF2B5EF4-FFF2-40B4-BE49-F238E27FC236}">
                <a16:creationId xmlns:a16="http://schemas.microsoft.com/office/drawing/2014/main" id="{0739D9D7-32AE-4EDF-A3B6-4EACE8967D88}"/>
              </a:ext>
            </a:extLst>
          </p:cNvPr>
          <p:cNvPicPr>
            <a:picLocks noChangeAspect="1"/>
          </p:cNvPicPr>
          <p:nvPr/>
        </p:nvPicPr>
        <p:blipFill>
          <a:blip r:embed="rId5"/>
          <a:stretch>
            <a:fillRect/>
          </a:stretch>
        </p:blipFill>
        <p:spPr>
          <a:xfrm>
            <a:off x="763317" y="1020215"/>
            <a:ext cx="1800283" cy="1559651"/>
          </a:xfrm>
          <a:prstGeom prst="rect">
            <a:avLst/>
          </a:prstGeom>
        </p:spPr>
      </p:pic>
      <p:sp>
        <p:nvSpPr>
          <p:cNvPr id="21" name="TextBox 20">
            <a:extLst>
              <a:ext uri="{FF2B5EF4-FFF2-40B4-BE49-F238E27FC236}">
                <a16:creationId xmlns:a16="http://schemas.microsoft.com/office/drawing/2014/main" id="{56454654-E3A7-49CB-8897-92A8345B444F}"/>
              </a:ext>
            </a:extLst>
          </p:cNvPr>
          <p:cNvSpPr txBox="1"/>
          <p:nvPr/>
        </p:nvSpPr>
        <p:spPr bwMode="gray">
          <a:xfrm>
            <a:off x="10035221" y="1032386"/>
            <a:ext cx="1530660" cy="276999"/>
          </a:xfrm>
          <a:prstGeom prst="rect">
            <a:avLst/>
          </a:prstGeom>
          <a:noFill/>
        </p:spPr>
        <p:txBody>
          <a:bodyPr wrap="square">
            <a:spAutoFit/>
          </a:bodyPr>
          <a:lstStyle/>
          <a:p>
            <a:r>
              <a:rPr lang="en-US" sz="1200" b="0" i="0" u="none" strike="noStrike" baseline="0" dirty="0">
                <a:latin typeface="+mj-lt"/>
              </a:rPr>
              <a:t>[Liu et al. 2020]</a:t>
            </a:r>
            <a:endParaRPr lang="en-US" sz="1200" dirty="0"/>
          </a:p>
        </p:txBody>
      </p:sp>
    </p:spTree>
    <p:extLst>
      <p:ext uri="{BB962C8B-B14F-4D97-AF65-F5344CB8AC3E}">
        <p14:creationId xmlns:p14="http://schemas.microsoft.com/office/powerpoint/2010/main" val="57290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E95C-5489-4628-919F-38D3FCE9DB60}"/>
              </a:ext>
            </a:extLst>
          </p:cNvPr>
          <p:cNvSpPr>
            <a:spLocks noGrp="1"/>
          </p:cNvSpPr>
          <p:nvPr>
            <p:ph type="title"/>
          </p:nvPr>
        </p:nvSpPr>
        <p:spPr/>
        <p:txBody>
          <a:bodyPr/>
          <a:lstStyle/>
          <a:p>
            <a:r>
              <a:rPr lang="en-US" dirty="0"/>
              <a:t>Phenomena with Diminishing returns </a:t>
            </a:r>
          </a:p>
        </p:txBody>
      </p:sp>
      <p:sp>
        <p:nvSpPr>
          <p:cNvPr id="3" name="Content Placeholder 2">
            <a:extLst>
              <a:ext uri="{FF2B5EF4-FFF2-40B4-BE49-F238E27FC236}">
                <a16:creationId xmlns:a16="http://schemas.microsoft.com/office/drawing/2014/main" id="{0B7FE138-097C-466C-BD4B-CA0D3F1D23B6}"/>
              </a:ext>
            </a:extLst>
          </p:cNvPr>
          <p:cNvSpPr>
            <a:spLocks noGrp="1"/>
          </p:cNvSpPr>
          <p:nvPr>
            <p:ph idx="1"/>
          </p:nvPr>
        </p:nvSpPr>
        <p:spPr>
          <a:xfrm>
            <a:off x="384853" y="1200816"/>
            <a:ext cx="6058909" cy="2554545"/>
          </a:xfrm>
        </p:spPr>
        <p:txBody>
          <a:bodyPr/>
          <a:lstStyle/>
          <a:p>
            <a:pPr>
              <a:lnSpc>
                <a:spcPct val="100000"/>
              </a:lnSpc>
            </a:pPr>
            <a:r>
              <a:rPr lang="en-US" sz="1800" b="1" dirty="0"/>
              <a:t>Maximization problems</a:t>
            </a:r>
          </a:p>
          <a:p>
            <a:pPr>
              <a:lnSpc>
                <a:spcPct val="100000"/>
              </a:lnSpc>
            </a:pPr>
            <a:r>
              <a:rPr lang="en-US" sz="1800" dirty="0"/>
              <a:t>Information gathering, F(S) = Information</a:t>
            </a:r>
          </a:p>
          <a:p>
            <a:pPr marL="342900" indent="-342900">
              <a:lnSpc>
                <a:spcPct val="100000"/>
              </a:lnSpc>
              <a:buFont typeface="Arial" panose="020B0604020202020204" pitchFamily="34" charset="0"/>
              <a:buChar char="•"/>
            </a:pPr>
            <a:r>
              <a:rPr lang="en-US" sz="1800" dirty="0"/>
              <a:t>Sensor placing, Monitoring, Testing</a:t>
            </a:r>
          </a:p>
          <a:p>
            <a:pPr>
              <a:lnSpc>
                <a:spcPct val="100000"/>
              </a:lnSpc>
            </a:pPr>
            <a:r>
              <a:rPr lang="en-US" sz="1800" dirty="0"/>
              <a:t>Summarization, F(S) = Representation </a:t>
            </a:r>
          </a:p>
          <a:p>
            <a:pPr marL="342900" indent="-342900">
              <a:lnSpc>
                <a:spcPct val="100000"/>
              </a:lnSpc>
              <a:buFont typeface="Arial" panose="020B0604020202020204" pitchFamily="34" charset="0"/>
              <a:buChar char="•"/>
            </a:pPr>
            <a:r>
              <a:rPr lang="en-US" sz="1800" dirty="0"/>
              <a:t>Image recognition, Dictionary learning</a:t>
            </a:r>
          </a:p>
          <a:p>
            <a:pPr>
              <a:lnSpc>
                <a:spcPct val="100000"/>
              </a:lnSpc>
            </a:pPr>
            <a:r>
              <a:rPr lang="en-US" sz="1800" dirty="0"/>
              <a:t>Influence maximization, F(S) = Spread</a:t>
            </a:r>
          </a:p>
          <a:p>
            <a:pPr marL="342900" indent="-342900">
              <a:lnSpc>
                <a:spcPct val="100000"/>
              </a:lnSpc>
              <a:buFont typeface="Arial" panose="020B0604020202020204" pitchFamily="34" charset="0"/>
              <a:buChar char="•"/>
            </a:pPr>
            <a:r>
              <a:rPr lang="en-US" sz="1800" dirty="0"/>
              <a:t>Contagion, Behavior/Technology adoption</a:t>
            </a:r>
          </a:p>
        </p:txBody>
      </p:sp>
      <p:sp>
        <p:nvSpPr>
          <p:cNvPr id="4" name="Slide Number Placeholder 3">
            <a:extLst>
              <a:ext uri="{FF2B5EF4-FFF2-40B4-BE49-F238E27FC236}">
                <a16:creationId xmlns:a16="http://schemas.microsoft.com/office/drawing/2014/main" id="{570E1A63-471A-44DC-97CF-4195EB5B47CC}"/>
              </a:ext>
            </a:extLst>
          </p:cNvPr>
          <p:cNvSpPr>
            <a:spLocks noGrp="1"/>
          </p:cNvSpPr>
          <p:nvPr>
            <p:ph type="sldNum" sz="quarter" idx="12"/>
          </p:nvPr>
        </p:nvSpPr>
        <p:spPr/>
        <p:txBody>
          <a:bodyPr/>
          <a:lstStyle/>
          <a:p>
            <a:fld id="{81561042-0DC2-4A04-AA50-F6D44EB20EBA}" type="slidenum">
              <a:rPr lang="en-US" smtClean="0"/>
              <a:t>16</a:t>
            </a:fld>
            <a:endParaRPr lang="en-US"/>
          </a:p>
        </p:txBody>
      </p:sp>
      <p:sp>
        <p:nvSpPr>
          <p:cNvPr id="8" name="TextBox 7">
            <a:extLst>
              <a:ext uri="{FF2B5EF4-FFF2-40B4-BE49-F238E27FC236}">
                <a16:creationId xmlns:a16="http://schemas.microsoft.com/office/drawing/2014/main" id="{8F096BF4-4DB4-46EF-8A8B-09DF407083A7}"/>
              </a:ext>
            </a:extLst>
          </p:cNvPr>
          <p:cNvSpPr txBox="1"/>
          <p:nvPr/>
        </p:nvSpPr>
        <p:spPr bwMode="gray">
          <a:xfrm>
            <a:off x="291338" y="4085837"/>
            <a:ext cx="6245940" cy="2031325"/>
          </a:xfrm>
          <a:prstGeom prst="rect">
            <a:avLst/>
          </a:prstGeom>
          <a:noFill/>
        </p:spPr>
        <p:txBody>
          <a:bodyPr wrap="square">
            <a:spAutoFit/>
          </a:bodyPr>
          <a:lstStyle/>
          <a:p>
            <a:pPr>
              <a:lnSpc>
                <a:spcPct val="100000"/>
              </a:lnSpc>
            </a:pPr>
            <a:r>
              <a:rPr lang="en-US" sz="1800" b="1" dirty="0"/>
              <a:t>Minimization problems</a:t>
            </a:r>
          </a:p>
          <a:p>
            <a:pPr>
              <a:lnSpc>
                <a:spcPct val="100000"/>
              </a:lnSpc>
            </a:pPr>
            <a:r>
              <a:rPr lang="en-US" dirty="0"/>
              <a:t>Semi-supervised learning</a:t>
            </a:r>
            <a:endParaRPr lang="en-US" sz="1800" dirty="0"/>
          </a:p>
          <a:p>
            <a:pPr marL="285750" indent="-285750">
              <a:lnSpc>
                <a:spcPct val="100000"/>
              </a:lnSpc>
              <a:buFont typeface="Arial" panose="020B0604020202020204" pitchFamily="34" charset="0"/>
              <a:buChar char="•"/>
            </a:pPr>
            <a:r>
              <a:rPr lang="en-US" dirty="0"/>
              <a:t>Clustering, F(S) = separation</a:t>
            </a:r>
          </a:p>
          <a:p>
            <a:pPr marL="285750" indent="-285750">
              <a:lnSpc>
                <a:spcPct val="100000"/>
              </a:lnSpc>
              <a:buFont typeface="Arial" panose="020B0604020202020204" pitchFamily="34" charset="0"/>
              <a:buChar char="•"/>
            </a:pPr>
            <a:r>
              <a:rPr lang="en-US" sz="1800" dirty="0"/>
              <a:t>Labeling, F(S) = matching</a:t>
            </a:r>
          </a:p>
          <a:p>
            <a:pPr marL="285750" indent="-285750">
              <a:lnSpc>
                <a:spcPct val="100000"/>
              </a:lnSpc>
              <a:buFont typeface="Arial" panose="020B0604020202020204" pitchFamily="34" charset="0"/>
              <a:buChar char="•"/>
            </a:pPr>
            <a:endParaRPr lang="en-US" sz="1800" dirty="0"/>
          </a:p>
          <a:p>
            <a:r>
              <a:rPr lang="en-US" dirty="0"/>
              <a:t>Dimensionality reduction </a:t>
            </a:r>
          </a:p>
          <a:p>
            <a:pPr marL="285750" indent="-285750">
              <a:buFont typeface="Arial" panose="020B0604020202020204" pitchFamily="34" charset="0"/>
              <a:buChar char="•"/>
            </a:pPr>
            <a:r>
              <a:rPr lang="en-US" dirty="0"/>
              <a:t>Denoising, F(S) = coherence</a:t>
            </a:r>
          </a:p>
        </p:txBody>
      </p:sp>
    </p:spTree>
    <p:extLst>
      <p:ext uri="{BB962C8B-B14F-4D97-AF65-F5344CB8AC3E}">
        <p14:creationId xmlns:p14="http://schemas.microsoft.com/office/powerpoint/2010/main" val="11217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BDD9-ACC8-4679-82C3-9B95FD168E30}"/>
              </a:ext>
            </a:extLst>
          </p:cNvPr>
          <p:cNvSpPr>
            <a:spLocks noGrp="1"/>
          </p:cNvSpPr>
          <p:nvPr>
            <p:ph type="title"/>
          </p:nvPr>
        </p:nvSpPr>
        <p:spPr>
          <a:xfrm>
            <a:off x="478369" y="144001"/>
            <a:ext cx="9169401" cy="555840"/>
          </a:xfrm>
        </p:spPr>
        <p:txBody>
          <a:bodyPr/>
          <a:lstStyle/>
          <a:p>
            <a:r>
              <a:rPr lang="en-US" dirty="0"/>
              <a:t>Short historical perspective  of submodular functions</a:t>
            </a:r>
          </a:p>
        </p:txBody>
      </p:sp>
      <p:sp>
        <p:nvSpPr>
          <p:cNvPr id="4" name="Slide Number Placeholder 3">
            <a:extLst>
              <a:ext uri="{FF2B5EF4-FFF2-40B4-BE49-F238E27FC236}">
                <a16:creationId xmlns:a16="http://schemas.microsoft.com/office/drawing/2014/main" id="{B74EA94B-B7B6-45C0-9A19-68B5A1EAE17B}"/>
              </a:ext>
            </a:extLst>
          </p:cNvPr>
          <p:cNvSpPr>
            <a:spLocks noGrp="1"/>
          </p:cNvSpPr>
          <p:nvPr>
            <p:ph type="sldNum" sz="quarter" idx="12"/>
          </p:nvPr>
        </p:nvSpPr>
        <p:spPr/>
        <p:txBody>
          <a:bodyPr/>
          <a:lstStyle/>
          <a:p>
            <a:fld id="{81561042-0DC2-4A04-AA50-F6D44EB20EBA}" type="slidenum">
              <a:rPr lang="en-US" smtClean="0"/>
              <a:t>17</a:t>
            </a:fld>
            <a:endParaRPr lang="en-US"/>
          </a:p>
        </p:txBody>
      </p:sp>
      <p:sp>
        <p:nvSpPr>
          <p:cNvPr id="8" name="TextBox 7">
            <a:extLst>
              <a:ext uri="{FF2B5EF4-FFF2-40B4-BE49-F238E27FC236}">
                <a16:creationId xmlns:a16="http://schemas.microsoft.com/office/drawing/2014/main" id="{1E52A9FD-CD90-42BE-A075-60A49B00DFE0}"/>
              </a:ext>
            </a:extLst>
          </p:cNvPr>
          <p:cNvSpPr txBox="1"/>
          <p:nvPr/>
        </p:nvSpPr>
        <p:spPr bwMode="gray">
          <a:xfrm>
            <a:off x="294968" y="1049034"/>
            <a:ext cx="11754464" cy="5022272"/>
          </a:xfrm>
          <a:prstGeom prst="rect">
            <a:avLst/>
          </a:prstGeom>
          <a:noFill/>
        </p:spPr>
        <p:txBody>
          <a:bodyPr wrap="square">
            <a:spAutoFit/>
          </a:bodyPr>
          <a:lstStyle/>
          <a:p>
            <a:pPr>
              <a:lnSpc>
                <a:spcPct val="150000"/>
              </a:lnSpc>
            </a:pPr>
            <a:r>
              <a:rPr lang="en-US" b="1" dirty="0">
                <a:effectLst/>
                <a:latin typeface="+mj-lt"/>
              </a:rPr>
              <a:t>(70’s-90’s)</a:t>
            </a:r>
            <a:r>
              <a:rPr lang="en-US" dirty="0">
                <a:effectLst/>
                <a:latin typeface="+mj-lt"/>
              </a:rPr>
              <a:t> </a:t>
            </a:r>
            <a:r>
              <a:rPr lang="en-US" b="1" dirty="0">
                <a:effectLst/>
                <a:latin typeface="+mj-lt"/>
              </a:rPr>
              <a:t>Foundations of combinatorial optimization</a:t>
            </a:r>
            <a:r>
              <a:rPr lang="en-US" dirty="0">
                <a:effectLst/>
                <a:latin typeface="+mj-lt"/>
              </a:rPr>
              <a:t>:</a:t>
            </a:r>
            <a:r>
              <a:rPr lang="en-US" sz="1400" dirty="0">
                <a:effectLst/>
                <a:latin typeface="+mj-lt"/>
              </a:rPr>
              <a:t>[Edmonds, </a:t>
            </a:r>
            <a:r>
              <a:rPr lang="en-US" sz="1400" dirty="0" err="1">
                <a:effectLst/>
                <a:latin typeface="+mj-lt"/>
              </a:rPr>
              <a:t>Lovász</a:t>
            </a:r>
            <a:r>
              <a:rPr lang="en-US" sz="1400" dirty="0">
                <a:effectLst/>
                <a:latin typeface="+mj-lt"/>
              </a:rPr>
              <a:t>, Schrijver...]</a:t>
            </a:r>
            <a:endParaRPr lang="en-US" dirty="0">
              <a:effectLst/>
              <a:latin typeface="+mj-lt"/>
            </a:endParaRPr>
          </a:p>
          <a:p>
            <a:pPr lvl="1">
              <a:lnSpc>
                <a:spcPct val="150000"/>
              </a:lnSpc>
            </a:pPr>
            <a:r>
              <a:rPr lang="en-US" u="sng" dirty="0">
                <a:effectLst/>
                <a:latin typeface="+mj-lt"/>
              </a:rPr>
              <a:t>Topics</a:t>
            </a:r>
            <a:r>
              <a:rPr lang="en-US" dirty="0">
                <a:effectLst/>
                <a:latin typeface="+mj-lt"/>
              </a:rPr>
              <a:t>: rank functions of matroids, polymatroids, matroid intersection, submodular flows</a:t>
            </a:r>
            <a:r>
              <a:rPr lang="en-US" dirty="0">
                <a:latin typeface="+mj-lt"/>
              </a:rPr>
              <a:t> and </a:t>
            </a:r>
            <a:r>
              <a:rPr lang="en-US" dirty="0">
                <a:effectLst/>
                <a:latin typeface="+mj-lt"/>
              </a:rPr>
              <a:t>minimization</a:t>
            </a:r>
          </a:p>
          <a:p>
            <a:pPr lvl="1">
              <a:lnSpc>
                <a:spcPct val="150000"/>
              </a:lnSpc>
            </a:pPr>
            <a:r>
              <a:rPr lang="en-US" u="sng" dirty="0">
                <a:latin typeface="+mj-lt"/>
              </a:rPr>
              <a:t>Algorithms</a:t>
            </a:r>
            <a:r>
              <a:rPr lang="en-US" dirty="0">
                <a:latin typeface="+mj-lt"/>
              </a:rPr>
              <a:t>: </a:t>
            </a:r>
            <a:r>
              <a:rPr lang="en-US" dirty="0">
                <a:effectLst/>
                <a:latin typeface="+mj-lt"/>
              </a:rPr>
              <a:t>submodular functions often appear in the background of P-time solvable problems.</a:t>
            </a:r>
            <a:endParaRPr lang="en-US" dirty="0">
              <a:latin typeface="+mj-lt"/>
            </a:endParaRPr>
          </a:p>
          <a:p>
            <a:pPr>
              <a:lnSpc>
                <a:spcPct val="150000"/>
              </a:lnSpc>
            </a:pPr>
            <a:r>
              <a:rPr lang="en-US" b="1" dirty="0">
                <a:effectLst/>
                <a:latin typeface="+mj-lt"/>
              </a:rPr>
              <a:t>(2000-now)</a:t>
            </a:r>
            <a:r>
              <a:rPr lang="en-US" dirty="0">
                <a:effectLst/>
                <a:latin typeface="+mj-lt"/>
              </a:rPr>
              <a:t> </a:t>
            </a:r>
            <a:r>
              <a:rPr lang="en-US" b="1" dirty="0">
                <a:effectLst/>
                <a:latin typeface="+mj-lt"/>
              </a:rPr>
              <a:t>Algorithmic game theory</a:t>
            </a:r>
            <a:r>
              <a:rPr lang="en-US" dirty="0">
                <a:effectLst/>
                <a:latin typeface="+mj-lt"/>
              </a:rPr>
              <a:t>:</a:t>
            </a:r>
            <a:r>
              <a:rPr lang="en-US" sz="1400" dirty="0">
                <a:effectLst/>
                <a:latin typeface="+mj-lt"/>
              </a:rPr>
              <a:t>[Lehmann,</a:t>
            </a:r>
            <a:r>
              <a:rPr lang="en-US" sz="1400" dirty="0">
                <a:latin typeface="+mj-lt"/>
              </a:rPr>
              <a:t> </a:t>
            </a:r>
            <a:r>
              <a:rPr lang="en-US" sz="1400" dirty="0">
                <a:effectLst/>
                <a:latin typeface="+mj-lt"/>
              </a:rPr>
              <a:t>Nisan, </a:t>
            </a:r>
            <a:r>
              <a:rPr lang="en-US" sz="1400" dirty="0" err="1">
                <a:effectLst/>
                <a:latin typeface="+mj-lt"/>
              </a:rPr>
              <a:t>Dobzinski</a:t>
            </a:r>
            <a:r>
              <a:rPr lang="en-US" sz="1400" dirty="0">
                <a:effectLst/>
                <a:latin typeface="+mj-lt"/>
              </a:rPr>
              <a:t>, Papadimitriou, Kempe, Kleinberg, </a:t>
            </a:r>
            <a:r>
              <a:rPr lang="en-US" sz="1400" dirty="0" err="1">
                <a:effectLst/>
                <a:latin typeface="+mj-lt"/>
              </a:rPr>
              <a:t>Tardos</a:t>
            </a:r>
            <a:r>
              <a:rPr lang="en-US" sz="1400" dirty="0">
                <a:effectLst/>
                <a:latin typeface="+mj-lt"/>
              </a:rPr>
              <a:t>,...] </a:t>
            </a:r>
            <a:endParaRPr lang="en-US" dirty="0">
              <a:effectLst/>
              <a:latin typeface="+mj-lt"/>
            </a:endParaRPr>
          </a:p>
          <a:p>
            <a:pPr lvl="1">
              <a:lnSpc>
                <a:spcPct val="150000"/>
              </a:lnSpc>
            </a:pPr>
            <a:r>
              <a:rPr lang="en-US" u="sng" dirty="0">
                <a:effectLst/>
                <a:latin typeface="+mj-lt"/>
              </a:rPr>
              <a:t>Topics</a:t>
            </a:r>
            <a:r>
              <a:rPr lang="en-US" dirty="0">
                <a:effectLst/>
                <a:latin typeface="+mj-lt"/>
              </a:rPr>
              <a:t>: submodular functions to </a:t>
            </a:r>
            <a:r>
              <a:rPr lang="en-US" u="sng" dirty="0">
                <a:effectLst/>
                <a:latin typeface="+mj-lt"/>
              </a:rPr>
              <a:t>model valuation functions</a:t>
            </a:r>
            <a:r>
              <a:rPr lang="en-US" dirty="0">
                <a:effectLst/>
                <a:latin typeface="+mj-lt"/>
              </a:rPr>
              <a:t> of agents with diminishing returns </a:t>
            </a:r>
          </a:p>
          <a:p>
            <a:pPr lvl="1">
              <a:lnSpc>
                <a:spcPct val="150000"/>
              </a:lnSpc>
            </a:pPr>
            <a:r>
              <a:rPr lang="en-US" u="sng" dirty="0">
                <a:effectLst/>
                <a:latin typeface="+mj-lt"/>
              </a:rPr>
              <a:t>Algorithms</a:t>
            </a:r>
            <a:r>
              <a:rPr lang="en-US" dirty="0">
                <a:effectLst/>
                <a:latin typeface="+mj-lt"/>
              </a:rPr>
              <a:t>: algorithms and incentive-compatible mechanisms for problems like combinatorial auctions, cost sharing, and marketing on social networks.</a:t>
            </a:r>
            <a:endParaRPr lang="en-US" dirty="0">
              <a:latin typeface="+mj-lt"/>
            </a:endParaRPr>
          </a:p>
          <a:p>
            <a:pPr>
              <a:lnSpc>
                <a:spcPct val="150000"/>
              </a:lnSpc>
            </a:pPr>
            <a:r>
              <a:rPr lang="en-US" b="1" dirty="0">
                <a:effectLst/>
                <a:latin typeface="+mj-lt"/>
              </a:rPr>
              <a:t>(2005-now) Machine learning</a:t>
            </a:r>
            <a:r>
              <a:rPr lang="en-US" dirty="0">
                <a:effectLst/>
                <a:latin typeface="+mj-lt"/>
              </a:rPr>
              <a:t>:</a:t>
            </a:r>
            <a:r>
              <a:rPr lang="en-US" sz="1400" dirty="0">
                <a:effectLst/>
                <a:latin typeface="+mj-lt"/>
              </a:rPr>
              <a:t>[</a:t>
            </a:r>
            <a:r>
              <a:rPr lang="en-US" sz="1400" dirty="0" err="1">
                <a:effectLst/>
                <a:latin typeface="+mj-lt"/>
              </a:rPr>
              <a:t>Guestrin</a:t>
            </a:r>
            <a:r>
              <a:rPr lang="en-US" sz="1400" dirty="0">
                <a:effectLst/>
                <a:latin typeface="+mj-lt"/>
              </a:rPr>
              <a:t>, Krause, Gupta, </a:t>
            </a:r>
            <a:r>
              <a:rPr lang="en-US" sz="1400" dirty="0" err="1">
                <a:effectLst/>
                <a:latin typeface="+mj-lt"/>
              </a:rPr>
              <a:t>Golovin</a:t>
            </a:r>
            <a:r>
              <a:rPr lang="en-US" sz="1400" dirty="0">
                <a:effectLst/>
                <a:latin typeface="+mj-lt"/>
              </a:rPr>
              <a:t>, </a:t>
            </a:r>
            <a:r>
              <a:rPr lang="en-US" sz="1400" dirty="0" err="1">
                <a:effectLst/>
                <a:latin typeface="+mj-lt"/>
              </a:rPr>
              <a:t>Bilmes</a:t>
            </a:r>
            <a:r>
              <a:rPr lang="en-US" sz="1400" dirty="0">
                <a:effectLst/>
                <a:latin typeface="+mj-lt"/>
              </a:rPr>
              <a:t>,...]</a:t>
            </a:r>
            <a:endParaRPr lang="en-US" dirty="0">
              <a:effectLst/>
              <a:latin typeface="+mj-lt"/>
            </a:endParaRPr>
          </a:p>
          <a:p>
            <a:pPr lvl="1">
              <a:lnSpc>
                <a:spcPct val="150000"/>
              </a:lnSpc>
            </a:pPr>
            <a:r>
              <a:rPr lang="en-US" u="sng" dirty="0">
                <a:latin typeface="+mj-lt"/>
              </a:rPr>
              <a:t>Topics</a:t>
            </a:r>
            <a:r>
              <a:rPr lang="en-US" dirty="0">
                <a:latin typeface="+mj-lt"/>
              </a:rPr>
              <a:t>: s</a:t>
            </a:r>
            <a:r>
              <a:rPr lang="en-US" dirty="0">
                <a:effectLst/>
                <a:latin typeface="+mj-lt"/>
              </a:rPr>
              <a:t>ubmodular functions often appear as </a:t>
            </a:r>
            <a:r>
              <a:rPr lang="en-US" u="sng" dirty="0">
                <a:effectLst/>
                <a:latin typeface="+mj-lt"/>
              </a:rPr>
              <a:t>objective functions</a:t>
            </a:r>
            <a:r>
              <a:rPr lang="en-US" dirty="0">
                <a:effectLst/>
                <a:latin typeface="+mj-lt"/>
              </a:rPr>
              <a:t> of machine learning tasks such as sensor placement, document summarization or active learning</a:t>
            </a:r>
          </a:p>
          <a:p>
            <a:pPr lvl="1">
              <a:lnSpc>
                <a:spcPct val="150000"/>
              </a:lnSpc>
            </a:pPr>
            <a:r>
              <a:rPr lang="en-US" u="sng" dirty="0">
                <a:latin typeface="+mj-lt"/>
              </a:rPr>
              <a:t>Algorithms</a:t>
            </a:r>
            <a:r>
              <a:rPr lang="en-US" dirty="0">
                <a:latin typeface="+mj-lt"/>
              </a:rPr>
              <a:t>: </a:t>
            </a:r>
            <a:r>
              <a:rPr lang="en-US" dirty="0">
                <a:effectLst/>
                <a:latin typeface="+mj-lt"/>
              </a:rPr>
              <a:t>Greedy, Local Search, Sketch</a:t>
            </a:r>
            <a:endParaRPr lang="en-US" dirty="0">
              <a:latin typeface="+mj-lt"/>
            </a:endParaRPr>
          </a:p>
        </p:txBody>
      </p:sp>
      <p:sp>
        <p:nvSpPr>
          <p:cNvPr id="5" name="TextBox 4">
            <a:extLst>
              <a:ext uri="{FF2B5EF4-FFF2-40B4-BE49-F238E27FC236}">
                <a16:creationId xmlns:a16="http://schemas.microsoft.com/office/drawing/2014/main" id="{B7AF9A80-F8C3-4847-9178-E2A68D99638E}"/>
              </a:ext>
            </a:extLst>
          </p:cNvPr>
          <p:cNvSpPr txBox="1"/>
          <p:nvPr/>
        </p:nvSpPr>
        <p:spPr bwMode="gray">
          <a:xfrm>
            <a:off x="0" y="6420499"/>
            <a:ext cx="11570110" cy="400110"/>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spTree>
    <p:extLst>
      <p:ext uri="{BB962C8B-B14F-4D97-AF65-F5344CB8AC3E}">
        <p14:creationId xmlns:p14="http://schemas.microsoft.com/office/powerpoint/2010/main" val="3599835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5739-4ACD-490C-9048-38F921D369B3}"/>
              </a:ext>
            </a:extLst>
          </p:cNvPr>
          <p:cNvSpPr>
            <a:spLocks noGrp="1"/>
          </p:cNvSpPr>
          <p:nvPr>
            <p:ph type="title"/>
          </p:nvPr>
        </p:nvSpPr>
        <p:spPr/>
        <p:txBody>
          <a:bodyPr/>
          <a:lstStyle/>
          <a:p>
            <a:r>
              <a:rPr lang="en-US" dirty="0"/>
              <a:t>Submodular Set Function – Definition-1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1B4201-222E-4A0E-B9A7-BB99D14B3466}"/>
                  </a:ext>
                </a:extLst>
              </p:cNvPr>
              <p:cNvSpPr>
                <a:spLocks noGrp="1"/>
              </p:cNvSpPr>
              <p:nvPr>
                <p:ph idx="1"/>
              </p:nvPr>
            </p:nvSpPr>
            <p:spPr>
              <a:xfrm>
                <a:off x="478369" y="1213308"/>
                <a:ext cx="11473384" cy="4797724"/>
              </a:xfrm>
            </p:spPr>
            <p:txBody>
              <a:bodyPr/>
              <a:lstStyle/>
              <a:p>
                <a:pPr marL="342900" indent="-342900">
                  <a:buFont typeface="Arial" panose="020B0604020202020204" pitchFamily="34" charset="0"/>
                  <a:buChar char="•"/>
                </a:pPr>
                <a:r>
                  <a:rPr lang="en-US" dirty="0">
                    <a:effectLst/>
                    <a:latin typeface="+mj-lt"/>
                  </a:rPr>
                  <a:t>Given a set Function </a:t>
                </a:r>
                <a14:m>
                  <m:oMath xmlns:m="http://schemas.openxmlformats.org/officeDocument/2006/math">
                    <m:r>
                      <a:rPr lang="en-US" i="1" dirty="0" smtClean="0">
                        <a:effectLst/>
                        <a:latin typeface="Cambria Math" panose="02040503050406030204" pitchFamily="18" charset="0"/>
                      </a:rPr>
                      <m:t>𝐹</m:t>
                    </m:r>
                    <m:r>
                      <a:rPr lang="en-US" i="1" dirty="0" smtClean="0">
                        <a:effectLst/>
                        <a:latin typeface="Cambria Math" panose="02040503050406030204" pitchFamily="18" charset="0"/>
                      </a:rPr>
                      <m:t>: </m:t>
                    </m:r>
                    <m:sSup>
                      <m:sSupPr>
                        <m:ctrlPr>
                          <a:rPr lang="en-US" i="1" dirty="0" smtClean="0">
                            <a:effectLst/>
                            <a:latin typeface="Cambria Math" panose="02040503050406030204" pitchFamily="18" charset="0"/>
                          </a:rPr>
                        </m:ctrlPr>
                      </m:sSupPr>
                      <m:e>
                        <m:r>
                          <a:rPr lang="en-US" i="1" dirty="0" smtClean="0">
                            <a:effectLst/>
                            <a:latin typeface="Cambria Math" panose="02040503050406030204" pitchFamily="18" charset="0"/>
                          </a:rPr>
                          <m:t>2</m:t>
                        </m:r>
                      </m:e>
                      <m:sup>
                        <m:r>
                          <a:rPr lang="en-US" i="1" dirty="0" smtClean="0">
                            <a:effectLst/>
                            <a:latin typeface="Cambria Math" panose="02040503050406030204" pitchFamily="18" charset="0"/>
                          </a:rPr>
                          <m:t>𝑉</m:t>
                        </m:r>
                      </m:sup>
                    </m:sSup>
                    <m:r>
                      <a:rPr lang="en-US" b="0" i="1" dirty="0" smtClean="0">
                        <a:effectLst/>
                        <a:latin typeface="Cambria Math" panose="02040503050406030204" pitchFamily="18" charset="0"/>
                      </a:rPr>
                      <m:t>→ </m:t>
                    </m:r>
                    <m:r>
                      <a:rPr lang="en-US" b="0" i="1" dirty="0" smtClean="0">
                        <a:effectLst/>
                        <a:latin typeface="Cambria Math" panose="02040503050406030204" pitchFamily="18" charset="0"/>
                        <a:ea typeface="Cambria Math" panose="02040503050406030204" pitchFamily="18" charset="0"/>
                      </a:rPr>
                      <m:t>ℝ</m:t>
                    </m:r>
                  </m:oMath>
                </a14:m>
                <a:r>
                  <a:rPr lang="en-US" dirty="0">
                    <a:effectLst/>
                    <a:latin typeface="+mj-lt"/>
                  </a:rPr>
                  <a:t>, </a:t>
                </a:r>
                <a:r>
                  <a:rPr lang="en-US" dirty="0">
                    <a:latin typeface="+mj-lt"/>
                  </a:rPr>
                  <a:t>which is</a:t>
                </a:r>
                <a:r>
                  <a:rPr lang="en-US" i="1" dirty="0">
                    <a:effectLst/>
                    <a:latin typeface="+mj-lt"/>
                  </a:rPr>
                  <a:t> </a:t>
                </a:r>
                <a:r>
                  <a:rPr lang="en-US" dirty="0">
                    <a:effectLst/>
                    <a:latin typeface="+mj-lt"/>
                  </a:rPr>
                  <a:t>maps a set </a:t>
                </a:r>
                <a:r>
                  <a:rPr lang="en-US" i="1" dirty="0">
                    <a:effectLst/>
                    <a:latin typeface="+mj-lt"/>
                  </a:rPr>
                  <a:t>V</a:t>
                </a:r>
                <a:r>
                  <a:rPr lang="en-US" dirty="0">
                    <a:effectLst/>
                    <a:latin typeface="+mj-lt"/>
                  </a:rPr>
                  <a:t> to a real number</a:t>
                </a:r>
              </a:p>
              <a:p>
                <a:pPr marL="584194" lvl="1" indent="-342900">
                  <a:buFont typeface="Arial" panose="020B0604020202020204" pitchFamily="34" charset="0"/>
                  <a:buChar char="•"/>
                </a:pPr>
                <a:r>
                  <a:rPr lang="en-US" dirty="0">
                    <a:latin typeface="+mj-lt"/>
                  </a:rPr>
                  <a:t>V is a set of items (e.g., sensors, people, </a:t>
                </a:r>
                <a:r>
                  <a:rPr lang="en-US" dirty="0" err="1">
                    <a:latin typeface="+mj-lt"/>
                  </a:rPr>
                  <a:t>actuors</a:t>
                </a:r>
                <a:r>
                  <a:rPr lang="en-US" dirty="0">
                    <a:latin typeface="+mj-lt"/>
                  </a:rPr>
                  <a:t>)</a:t>
                </a:r>
              </a:p>
              <a:p>
                <a:pPr marL="584194" lvl="1"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m:t>
                    </m:r>
                  </m:oMath>
                </a14:m>
                <a:r>
                  <a:rPr lang="en-US" dirty="0">
                    <a:effectLst/>
                    <a:latin typeface="+mj-lt"/>
                  </a:rPr>
                  <a:t>, </a:t>
                </a:r>
              </a:p>
              <a:p>
                <a:pPr marL="584194" lvl="1" indent="-342900">
                  <a:buFont typeface="Arial" panose="020B0604020202020204" pitchFamily="34" charset="0"/>
                  <a:buChar char="•"/>
                </a:pPr>
                <a:r>
                  <a:rPr lang="en-US" dirty="0">
                    <a:latin typeface="+mj-lt"/>
                  </a:rPr>
                  <a:t>T</a:t>
                </a:r>
                <a:r>
                  <a:rPr lang="en-US" dirty="0">
                    <a:effectLst/>
                    <a:latin typeface="+mj-lt"/>
                  </a:rPr>
                  <a:t>here is a </a:t>
                </a:r>
                <a:r>
                  <a:rPr lang="en-US" dirty="0" err="1">
                    <a:effectLst/>
                    <a:latin typeface="+mj-lt"/>
                  </a:rPr>
                  <a:t>blackbox</a:t>
                </a:r>
                <a:r>
                  <a:rPr lang="en-US" dirty="0">
                    <a:effectLst/>
                    <a:latin typeface="+mj-lt"/>
                  </a:rPr>
                  <a:t> oracle that evaluates </a:t>
                </a:r>
                <a14:m>
                  <m:oMath xmlns:m="http://schemas.openxmlformats.org/officeDocument/2006/math">
                    <m:r>
                      <a:rPr lang="en-US" i="1" dirty="0" smtClean="0">
                        <a:effectLst/>
                        <a:latin typeface="Cambria Math" panose="02040503050406030204" pitchFamily="18" charset="0"/>
                      </a:rPr>
                      <m:t>𝐹</m:t>
                    </m:r>
                  </m:oMath>
                </a14:m>
                <a:endParaRPr lang="en-US"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Marginal gain of adding a new item s’ to set </a:t>
                </a:r>
                <a:r>
                  <a:rPr lang="en-US" i="1" dirty="0">
                    <a:latin typeface="+mj-lt"/>
                  </a:rPr>
                  <a:t>A</a:t>
                </a:r>
                <a:r>
                  <a:rPr lang="en-US" dirty="0">
                    <a:latin typeface="+mj-lt"/>
                  </a:rPr>
                  <a:t> is </a:t>
                </a:r>
                <a14:m>
                  <m:oMath xmlns:m="http://schemas.openxmlformats.org/officeDocument/2006/math">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err="1" smtClean="0">
                            <a:effectLst/>
                            <a:latin typeface="Cambria Math" panose="02040503050406030204" pitchFamily="18" charset="0"/>
                          </a:rPr>
                          <m:t>𝑠</m:t>
                        </m:r>
                        <m:r>
                          <a:rPr lang="en-US" b="0" i="1" dirty="0" smtClean="0">
                            <a:effectLst/>
                            <a:latin typeface="Cambria Math" panose="02040503050406030204" pitchFamily="18" charset="0"/>
                          </a:rPr>
                          <m:t>′</m:t>
                        </m:r>
                      </m:e>
                      <m:e>
                        <m:r>
                          <a:rPr lang="en-US" i="1" dirty="0" err="1" smtClean="0">
                            <a:effectLst/>
                            <a:latin typeface="Cambria Math" panose="02040503050406030204" pitchFamily="18" charset="0"/>
                          </a:rPr>
                          <m:t>𝐴</m:t>
                        </m:r>
                      </m:e>
                    </m:d>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𝑈</m:t>
                        </m:r>
                        <m:r>
                          <a:rPr lang="en-US" i="1" dirty="0" smtClean="0">
                            <a:effectLst/>
                            <a:latin typeface="Cambria Math" panose="02040503050406030204" pitchFamily="18" charset="0"/>
                          </a:rPr>
                          <m:t> </m:t>
                        </m:r>
                        <m:d>
                          <m:dPr>
                            <m:begChr m:val="{"/>
                            <m:endChr m:val="}"/>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𝑠</m:t>
                            </m:r>
                            <m:r>
                              <a:rPr lang="en-US" b="0" i="1" dirty="0" smtClean="0">
                                <a:effectLst/>
                                <a:latin typeface="Cambria Math" panose="02040503050406030204" pitchFamily="18" charset="0"/>
                              </a:rPr>
                              <m:t>′</m:t>
                            </m:r>
                          </m:e>
                        </m:d>
                      </m:e>
                    </m:d>
                    <m:r>
                      <a:rPr lang="en-US" b="0" i="1" dirty="0" smtClean="0">
                        <a:effectLst/>
                        <a:latin typeface="Cambria Math" panose="02040503050406030204" pitchFamily="18" charset="0"/>
                      </a:rPr>
                      <m:t> </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e>
                    </m:d>
                  </m:oMath>
                </a14:m>
                <a:endParaRPr lang="en-US" dirty="0">
                  <a:effectLst/>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effectLst/>
                    <a:latin typeface="Arial" panose="020B0604020202020204" pitchFamily="34" charset="0"/>
                  </a:rPr>
                  <a:t>A function F: 2</a:t>
                </a:r>
                <a:r>
                  <a:rPr lang="en-US" baseline="30000" dirty="0">
                    <a:effectLst/>
                    <a:latin typeface="Arial" panose="020B0604020202020204" pitchFamily="34" charset="0"/>
                  </a:rPr>
                  <a:t>V</a:t>
                </a:r>
                <a:r>
                  <a:rPr lang="en-US" dirty="0">
                    <a:effectLst/>
                    <a:latin typeface="Arial" panose="020B0604020202020204" pitchFamily="34" charset="0"/>
                  </a:rPr>
                  <a:t>→R is submodular if for any A⊆B⊂V, and </a:t>
                </a:r>
                <a:r>
                  <a:rPr lang="en-US" dirty="0" err="1">
                    <a:effectLst/>
                    <a:latin typeface="Arial" panose="020B0604020202020204" pitchFamily="34" charset="0"/>
                  </a:rPr>
                  <a:t>v∈V</a:t>
                </a:r>
                <a:r>
                  <a:rPr lang="en-US" dirty="0">
                    <a:effectLst/>
                    <a:latin typeface="Arial" panose="020B0604020202020204" pitchFamily="34" charset="0"/>
                  </a:rPr>
                  <a:t> \ B, we have that:</a:t>
                </a:r>
                <a:endParaRPr lang="en-US" b="0" i="1" dirty="0">
                  <a:latin typeface="Cambria Math" panose="02040503050406030204" pitchFamily="18" charset="0"/>
                </a:endParaRPr>
              </a:p>
              <a:p>
                <a:pPr algn="ct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oMath>
                </a14:m>
                <a:r>
                  <a:rPr lang="en-US" dirty="0">
                    <a:latin typeface="+mj-lt"/>
                  </a:rPr>
                  <a:t> (definition 1)</a:t>
                </a:r>
              </a:p>
              <a:p>
                <a:pPr lvl="1" indent="0">
                  <a:buNone/>
                </a:pPr>
                <a:endParaRPr lang="en-US" dirty="0">
                  <a:latin typeface="+mj-lt"/>
                </a:endParaRPr>
              </a:p>
              <a:p>
                <a:endParaRPr lang="en-US" dirty="0"/>
              </a:p>
            </p:txBody>
          </p:sp>
        </mc:Choice>
        <mc:Fallback>
          <p:sp>
            <p:nvSpPr>
              <p:cNvPr id="3" name="Content Placeholder 2">
                <a:extLst>
                  <a:ext uri="{FF2B5EF4-FFF2-40B4-BE49-F238E27FC236}">
                    <a16:creationId xmlns:a16="http://schemas.microsoft.com/office/drawing/2014/main" id="{761B4201-222E-4A0E-B9A7-BB99D14B3466}"/>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3"/>
                <a:stretch>
                  <a:fillRect l="-1168" t="-1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556C42-DC5A-428B-BCBA-CA74A7415A1C}"/>
              </a:ext>
            </a:extLst>
          </p:cNvPr>
          <p:cNvSpPr>
            <a:spLocks noGrp="1"/>
          </p:cNvSpPr>
          <p:nvPr>
            <p:ph type="sldNum" sz="quarter" idx="12"/>
          </p:nvPr>
        </p:nvSpPr>
        <p:spPr/>
        <p:txBody>
          <a:bodyPr/>
          <a:lstStyle/>
          <a:p>
            <a:fld id="{81561042-0DC2-4A04-AA50-F6D44EB20EBA}" type="slidenum">
              <a:rPr lang="en-US" smtClean="0"/>
              <a:t>18</a:t>
            </a:fld>
            <a:endParaRPr lang="en-US"/>
          </a:p>
        </p:txBody>
      </p:sp>
    </p:spTree>
    <p:extLst>
      <p:ext uri="{BB962C8B-B14F-4D97-AF65-F5344CB8AC3E}">
        <p14:creationId xmlns:p14="http://schemas.microsoft.com/office/powerpoint/2010/main" val="271953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B14B-CF8D-4A09-87D7-512141B713C5}"/>
              </a:ext>
            </a:extLst>
          </p:cNvPr>
          <p:cNvSpPr>
            <a:spLocks noGrp="1"/>
          </p:cNvSpPr>
          <p:nvPr>
            <p:ph type="title"/>
          </p:nvPr>
        </p:nvSpPr>
        <p:spPr>
          <a:xfrm>
            <a:off x="478369" y="141772"/>
            <a:ext cx="9169401" cy="555840"/>
          </a:xfrm>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F9ED25-5DD0-4F6A-AD68-6EA8B93ACA57}"/>
                  </a:ext>
                </a:extLst>
              </p:cNvPr>
              <p:cNvSpPr>
                <a:spLocks noGrp="1"/>
              </p:cNvSpPr>
              <p:nvPr>
                <p:ph idx="1"/>
              </p:nvPr>
            </p:nvSpPr>
            <p:spPr>
              <a:xfrm>
                <a:off x="478369" y="1000439"/>
                <a:ext cx="11473384" cy="916611"/>
              </a:xfrm>
            </p:spPr>
            <p:txBody>
              <a:bodyPr/>
              <a:lstStyle/>
              <a:p>
                <a:r>
                  <a:rPr lang="en-US" sz="1600" dirty="0">
                    <a:effectLst/>
                    <a:latin typeface="+mj-lt"/>
                  </a:rPr>
                  <a:t>A function </a:t>
                </a:r>
                <a14:m>
                  <m:oMath xmlns:m="http://schemas.openxmlformats.org/officeDocument/2006/math">
                    <m:r>
                      <a:rPr lang="en-US" sz="1600" i="1" dirty="0" smtClean="0">
                        <a:effectLst/>
                        <a:latin typeface="Cambria Math" panose="02040503050406030204" pitchFamily="18" charset="0"/>
                      </a:rPr>
                      <m:t>𝐹</m:t>
                    </m:r>
                    <m:r>
                      <a:rPr lang="en-US" sz="1600" i="1" dirty="0" smtClean="0">
                        <a:effectLst/>
                        <a:latin typeface="Cambria Math" panose="02040503050406030204" pitchFamily="18" charset="0"/>
                      </a:rPr>
                      <m:t>: 2</m:t>
                    </m:r>
                    <m:r>
                      <a:rPr lang="en-US" sz="1600" i="1" baseline="30000" dirty="0" smtClean="0">
                        <a:effectLst/>
                        <a:latin typeface="Cambria Math" panose="02040503050406030204" pitchFamily="18" charset="0"/>
                      </a:rPr>
                      <m:t>𝑉</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𝑅</m:t>
                    </m:r>
                    <m:r>
                      <a:rPr lang="en-US" sz="1600" i="1" dirty="0" smtClean="0">
                        <a:effectLst/>
                        <a:latin typeface="Cambria Math" panose="02040503050406030204" pitchFamily="18" charset="0"/>
                      </a:rPr>
                      <m:t> </m:t>
                    </m:r>
                  </m:oMath>
                </a14:m>
                <a:r>
                  <a:rPr lang="en-US" sz="1600" dirty="0">
                    <a:effectLst/>
                    <a:latin typeface="+mj-lt"/>
                  </a:rPr>
                  <a:t>is submodular if for any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r>
                      <a:rPr lang="en-US" sz="1600" i="1" dirty="0" smtClean="0">
                        <a:effectLst/>
                        <a:latin typeface="Cambria Math" panose="02040503050406030204" pitchFamily="18" charset="0"/>
                      </a:rPr>
                      <m:t>, </m:t>
                    </m:r>
                  </m:oMath>
                </a14:m>
                <a:r>
                  <a:rPr lang="en-US" sz="1600" dirty="0">
                    <a:effectLst/>
                    <a:latin typeface="+mj-lt"/>
                  </a:rPr>
                  <a:t>we have </a:t>
                </a:r>
                <a:r>
                  <a:rPr lang="en-US" sz="1600" dirty="0">
                    <a:latin typeface="+mj-lt"/>
                  </a:rPr>
                  <a:t>t</a:t>
                </a:r>
                <a:r>
                  <a:rPr lang="en-US" sz="1600" dirty="0">
                    <a:effectLst/>
                    <a:latin typeface="+mj-lt"/>
                  </a:rPr>
                  <a:t>hat </a:t>
                </a:r>
                <a:endParaRPr lang="en-US" sz="1600" i="1" dirty="0">
                  <a:latin typeface="+mj-lt"/>
                </a:endParaRPr>
              </a:p>
              <a:p>
                <a:pPr algn="ctr"/>
                <a14:m>
                  <m:oMath xmlns:m="http://schemas.openxmlformats.org/officeDocument/2006/math">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𝐴</m:t>
                        </m:r>
                      </m:e>
                    </m:d>
                    <m:r>
                      <a:rPr lang="en-US" sz="1600" i="1" dirty="0" smtClean="0">
                        <a:latin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𝐵</m:t>
                        </m:r>
                      </m:e>
                    </m:d>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oMath>
                </a14:m>
                <a:r>
                  <a:rPr lang="en-US" sz="1600" b="0" dirty="0">
                    <a:latin typeface="+mj-lt"/>
                    <a:ea typeface="Cambria Math" panose="02040503050406030204" pitchFamily="18" charset="0"/>
                  </a:rPr>
                  <a:t> (definition 2)</a:t>
                </a:r>
              </a:p>
              <a:p>
                <a:endParaRPr lang="en-US" sz="1600" b="0" dirty="0">
                  <a:latin typeface="+mj-lt"/>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DEF9ED25-5DD0-4F6A-AD68-6EA8B93ACA57}"/>
                  </a:ext>
                </a:extLst>
              </p:cNvPr>
              <p:cNvSpPr>
                <a:spLocks noGrp="1" noRot="1" noChangeAspect="1" noMove="1" noResize="1" noEditPoints="1" noAdjustHandles="1" noChangeArrowheads="1" noChangeShapeType="1" noTextEdit="1"/>
              </p:cNvSpPr>
              <p:nvPr>
                <p:ph idx="1"/>
              </p:nvPr>
            </p:nvSpPr>
            <p:spPr>
              <a:xfrm>
                <a:off x="478369" y="1000439"/>
                <a:ext cx="11473384" cy="916611"/>
              </a:xfrm>
              <a:blipFill>
                <a:blip r:embed="rId3"/>
                <a:stretch>
                  <a:fillRect l="-1062" t="-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4F0C54-434E-492A-AF09-DEF713670324}"/>
              </a:ext>
            </a:extLst>
          </p:cNvPr>
          <p:cNvSpPr>
            <a:spLocks noGrp="1"/>
          </p:cNvSpPr>
          <p:nvPr>
            <p:ph type="sldNum" sz="quarter" idx="12"/>
          </p:nvPr>
        </p:nvSpPr>
        <p:spPr/>
        <p:txBody>
          <a:bodyPr/>
          <a:lstStyle/>
          <a:p>
            <a:fld id="{81561042-0DC2-4A04-AA50-F6D44EB20EBA}" type="slidenum">
              <a:rPr lang="en-US" smtClean="0"/>
              <a:t>19</a:t>
            </a:fld>
            <a:endParaRPr lang="en-US"/>
          </a:p>
        </p:txBody>
      </p:sp>
      <p:pic>
        <p:nvPicPr>
          <p:cNvPr id="16" name="Picture 15">
            <a:extLst>
              <a:ext uri="{FF2B5EF4-FFF2-40B4-BE49-F238E27FC236}">
                <a16:creationId xmlns:a16="http://schemas.microsoft.com/office/drawing/2014/main" id="{445EAE9A-C24C-48B3-B0A7-06168FF92C88}"/>
              </a:ext>
            </a:extLst>
          </p:cNvPr>
          <p:cNvPicPr>
            <a:picLocks noChangeAspect="1"/>
          </p:cNvPicPr>
          <p:nvPr/>
        </p:nvPicPr>
        <p:blipFill>
          <a:blip r:embed="rId4"/>
          <a:stretch>
            <a:fillRect/>
          </a:stretch>
        </p:blipFill>
        <p:spPr>
          <a:xfrm>
            <a:off x="2403497" y="4645869"/>
            <a:ext cx="1790949" cy="1306512"/>
          </a:xfrm>
          <a:prstGeom prst="rect">
            <a:avLst/>
          </a:prstGeom>
        </p:spPr>
      </p:pic>
      <p:pic>
        <p:nvPicPr>
          <p:cNvPr id="18" name="Picture 17">
            <a:extLst>
              <a:ext uri="{FF2B5EF4-FFF2-40B4-BE49-F238E27FC236}">
                <a16:creationId xmlns:a16="http://schemas.microsoft.com/office/drawing/2014/main" id="{CE69DB0F-E4CE-4384-86EB-F8A3612F1C66}"/>
              </a:ext>
            </a:extLst>
          </p:cNvPr>
          <p:cNvPicPr>
            <a:picLocks noChangeAspect="1"/>
          </p:cNvPicPr>
          <p:nvPr/>
        </p:nvPicPr>
        <p:blipFill>
          <a:blip r:embed="rId5"/>
          <a:stretch>
            <a:fillRect/>
          </a:stretch>
        </p:blipFill>
        <p:spPr>
          <a:xfrm>
            <a:off x="586856" y="4592828"/>
            <a:ext cx="1704277" cy="1336394"/>
          </a:xfrm>
          <a:prstGeom prst="rect">
            <a:avLst/>
          </a:prstGeom>
        </p:spPr>
      </p:pic>
      <p:sp>
        <p:nvSpPr>
          <p:cNvPr id="19" name="Oval 18">
            <a:extLst>
              <a:ext uri="{FF2B5EF4-FFF2-40B4-BE49-F238E27FC236}">
                <a16:creationId xmlns:a16="http://schemas.microsoft.com/office/drawing/2014/main" id="{2EFB93F0-BC4C-4B0F-8EA8-97C1BEAFAEDF}"/>
              </a:ext>
            </a:extLst>
          </p:cNvPr>
          <p:cNvSpPr/>
          <p:nvPr/>
        </p:nvSpPr>
        <p:spPr bwMode="gray">
          <a:xfrm>
            <a:off x="10367973" y="1706542"/>
            <a:ext cx="1824027" cy="1292463"/>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0" name="Oval 19">
            <a:extLst>
              <a:ext uri="{FF2B5EF4-FFF2-40B4-BE49-F238E27FC236}">
                <a16:creationId xmlns:a16="http://schemas.microsoft.com/office/drawing/2014/main" id="{E14D0A86-28EE-47F5-AF60-CB9B79E83762}"/>
              </a:ext>
            </a:extLst>
          </p:cNvPr>
          <p:cNvSpPr/>
          <p:nvPr/>
        </p:nvSpPr>
        <p:spPr bwMode="gray">
          <a:xfrm>
            <a:off x="9158427" y="1732909"/>
            <a:ext cx="1699465" cy="123973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2" name="Oval 21">
            <a:extLst>
              <a:ext uri="{FF2B5EF4-FFF2-40B4-BE49-F238E27FC236}">
                <a16:creationId xmlns:a16="http://schemas.microsoft.com/office/drawing/2014/main" id="{9BF56910-68DA-441A-A29F-55C654C24F4F}"/>
              </a:ext>
            </a:extLst>
          </p:cNvPr>
          <p:cNvSpPr/>
          <p:nvPr/>
        </p:nvSpPr>
        <p:spPr bwMode="gray">
          <a:xfrm>
            <a:off x="9849637" y="4669067"/>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3" name="Oval 22">
            <a:extLst>
              <a:ext uri="{FF2B5EF4-FFF2-40B4-BE49-F238E27FC236}">
                <a16:creationId xmlns:a16="http://schemas.microsoft.com/office/drawing/2014/main" id="{AD52375D-0187-43BA-A9BE-D359B76FC998}"/>
              </a:ext>
            </a:extLst>
          </p:cNvPr>
          <p:cNvSpPr/>
          <p:nvPr/>
        </p:nvSpPr>
        <p:spPr bwMode="gray">
          <a:xfrm>
            <a:off x="8640091" y="469543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756B3C-6954-4B5E-B208-322A67050237}"/>
                  </a:ext>
                </a:extLst>
              </p:cNvPr>
              <p:cNvSpPr txBox="1"/>
              <p:nvPr/>
            </p:nvSpPr>
            <p:spPr bwMode="gray">
              <a:xfrm>
                <a:off x="2999650" y="3510509"/>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29" name="TextBox 28">
                <a:extLst>
                  <a:ext uri="{FF2B5EF4-FFF2-40B4-BE49-F238E27FC236}">
                    <a16:creationId xmlns:a16="http://schemas.microsoft.com/office/drawing/2014/main" id="{03756B3C-6954-4B5E-B208-322A67050237}"/>
                  </a:ext>
                </a:extLst>
              </p:cNvPr>
              <p:cNvSpPr txBox="1">
                <a:spLocks noRot="1" noChangeAspect="1" noMove="1" noResize="1" noEditPoints="1" noAdjustHandles="1" noChangeArrowheads="1" noChangeShapeType="1" noTextEdit="1"/>
              </p:cNvSpPr>
              <p:nvPr/>
            </p:nvSpPr>
            <p:spPr bwMode="gray">
              <a:xfrm>
                <a:off x="2999650" y="3510509"/>
                <a:ext cx="555701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16F45E-5778-4294-BEEA-FE6EF9AC6CF4}"/>
                  </a:ext>
                </a:extLst>
              </p:cNvPr>
              <p:cNvSpPr txBox="1"/>
              <p:nvPr/>
            </p:nvSpPr>
            <p:spPr bwMode="gray">
              <a:xfrm>
                <a:off x="758501" y="4323606"/>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31" name="TextBox 30">
                <a:extLst>
                  <a:ext uri="{FF2B5EF4-FFF2-40B4-BE49-F238E27FC236}">
                    <a16:creationId xmlns:a16="http://schemas.microsoft.com/office/drawing/2014/main" id="{5516F45E-5778-4294-BEEA-FE6EF9AC6CF4}"/>
                  </a:ext>
                </a:extLst>
              </p:cNvPr>
              <p:cNvSpPr txBox="1">
                <a:spLocks noRot="1" noChangeAspect="1" noMove="1" noResize="1" noEditPoints="1" noAdjustHandles="1" noChangeArrowheads="1" noChangeShapeType="1" noTextEdit="1"/>
              </p:cNvSpPr>
              <p:nvPr/>
            </p:nvSpPr>
            <p:spPr bwMode="gray">
              <a:xfrm>
                <a:off x="758501" y="4323606"/>
                <a:ext cx="3109365" cy="369332"/>
              </a:xfrm>
              <a:prstGeom prst="rect">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3BD5C650-8399-4A06-8BFC-B7840A0CEE98}"/>
              </a:ext>
            </a:extLst>
          </p:cNvPr>
          <p:cNvSpPr/>
          <p:nvPr/>
        </p:nvSpPr>
        <p:spPr bwMode="gray">
          <a:xfrm>
            <a:off x="10471094" y="2012299"/>
            <a:ext cx="267037" cy="69480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2" name="Oval 31">
            <a:extLst>
              <a:ext uri="{FF2B5EF4-FFF2-40B4-BE49-F238E27FC236}">
                <a16:creationId xmlns:a16="http://schemas.microsoft.com/office/drawing/2014/main" id="{2E43564C-9241-4E05-8420-E50D387001EE}"/>
              </a:ext>
            </a:extLst>
          </p:cNvPr>
          <p:cNvSpPr/>
          <p:nvPr/>
        </p:nvSpPr>
        <p:spPr bwMode="gray">
          <a:xfrm>
            <a:off x="9959269" y="5037087"/>
            <a:ext cx="210227" cy="49794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4" name="Oval 33">
            <a:extLst>
              <a:ext uri="{FF2B5EF4-FFF2-40B4-BE49-F238E27FC236}">
                <a16:creationId xmlns:a16="http://schemas.microsoft.com/office/drawing/2014/main" id="{0655499E-EA69-4D8F-B64E-FCCFEA5A00B0}"/>
              </a:ext>
            </a:extLst>
          </p:cNvPr>
          <p:cNvSpPr/>
          <p:nvPr/>
        </p:nvSpPr>
        <p:spPr bwMode="gray">
          <a:xfrm>
            <a:off x="5958576" y="4698795"/>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5" name="Oval 34">
            <a:extLst>
              <a:ext uri="{FF2B5EF4-FFF2-40B4-BE49-F238E27FC236}">
                <a16:creationId xmlns:a16="http://schemas.microsoft.com/office/drawing/2014/main" id="{ECB37B8A-8796-490B-9CC6-716A2F604D07}"/>
              </a:ext>
            </a:extLst>
          </p:cNvPr>
          <p:cNvSpPr/>
          <p:nvPr/>
        </p:nvSpPr>
        <p:spPr bwMode="gray">
          <a:xfrm>
            <a:off x="4749030" y="4725161"/>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241F52-A862-4B45-A37A-295FF6154358}"/>
                  </a:ext>
                </a:extLst>
              </p:cNvPr>
              <p:cNvSpPr txBox="1"/>
              <p:nvPr/>
            </p:nvSpPr>
            <p:spPr bwMode="gray">
              <a:xfrm>
                <a:off x="4821554" y="4333449"/>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38" name="TextBox 37">
                <a:extLst>
                  <a:ext uri="{FF2B5EF4-FFF2-40B4-BE49-F238E27FC236}">
                    <a16:creationId xmlns:a16="http://schemas.microsoft.com/office/drawing/2014/main" id="{49241F52-A862-4B45-A37A-295FF6154358}"/>
                  </a:ext>
                </a:extLst>
              </p:cNvPr>
              <p:cNvSpPr txBox="1">
                <a:spLocks noRot="1" noChangeAspect="1" noMove="1" noResize="1" noEditPoints="1" noAdjustHandles="1" noChangeArrowheads="1" noChangeShapeType="1" noTextEdit="1"/>
              </p:cNvSpPr>
              <p:nvPr/>
            </p:nvSpPr>
            <p:spPr bwMode="gray">
              <a:xfrm>
                <a:off x="4821554" y="4333449"/>
                <a:ext cx="310936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62B726-4025-45CA-8FF9-CA60D7E82879}"/>
                  </a:ext>
                </a:extLst>
              </p:cNvPr>
              <p:cNvSpPr txBox="1"/>
              <p:nvPr/>
            </p:nvSpPr>
            <p:spPr bwMode="gray">
              <a:xfrm>
                <a:off x="9170663" y="4323606"/>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40" name="TextBox 39">
                <a:extLst>
                  <a:ext uri="{FF2B5EF4-FFF2-40B4-BE49-F238E27FC236}">
                    <a16:creationId xmlns:a16="http://schemas.microsoft.com/office/drawing/2014/main" id="{6A62B726-4025-45CA-8FF9-CA60D7E82879}"/>
                  </a:ext>
                </a:extLst>
              </p:cNvPr>
              <p:cNvSpPr txBox="1">
                <a:spLocks noRot="1" noChangeAspect="1" noMove="1" noResize="1" noEditPoints="1" noAdjustHandles="1" noChangeArrowheads="1" noChangeShapeType="1" noTextEdit="1"/>
              </p:cNvSpPr>
              <p:nvPr/>
            </p:nvSpPr>
            <p:spPr bwMode="gray">
              <a:xfrm>
                <a:off x="9170663" y="4323606"/>
                <a:ext cx="1197310" cy="369332"/>
              </a:xfrm>
              <a:prstGeom prst="rect">
                <a:avLst/>
              </a:prstGeom>
              <a:blipFill>
                <a:blip r:embed="rId9"/>
                <a:stretch>
                  <a:fillRect/>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AB5D7E4E-D096-4C1C-AA80-5F70406D0EC3}"/>
              </a:ext>
            </a:extLst>
          </p:cNvPr>
          <p:cNvGrpSpPr/>
          <p:nvPr/>
        </p:nvGrpSpPr>
        <p:grpSpPr>
          <a:xfrm>
            <a:off x="6919184" y="3898411"/>
            <a:ext cx="2850134" cy="408103"/>
            <a:chOff x="6919184" y="3915503"/>
            <a:chExt cx="2850134" cy="408103"/>
          </a:xfrm>
        </p:grpSpPr>
        <p:sp>
          <p:nvSpPr>
            <p:cNvPr id="41" name="Rectangle 40">
              <a:extLst>
                <a:ext uri="{FF2B5EF4-FFF2-40B4-BE49-F238E27FC236}">
                  <a16:creationId xmlns:a16="http://schemas.microsoft.com/office/drawing/2014/main" id="{0D125A8B-DF73-49A0-9D6F-179B0B2BC846}"/>
                </a:ext>
              </a:extLst>
            </p:cNvPr>
            <p:cNvSpPr/>
            <p:nvPr/>
          </p:nvSpPr>
          <p:spPr bwMode="gray">
            <a:xfrm>
              <a:off x="6919184" y="3915503"/>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3" name="Connector: Elbow 42">
              <a:extLst>
                <a:ext uri="{FF2B5EF4-FFF2-40B4-BE49-F238E27FC236}">
                  <a16:creationId xmlns:a16="http://schemas.microsoft.com/office/drawing/2014/main" id="{87178496-B53B-45B1-9167-E514E0E18A2A}"/>
                </a:ext>
              </a:extLst>
            </p:cNvPr>
            <p:cNvCxnSpPr>
              <a:cxnSpLocks/>
              <a:stCxn id="41" idx="2"/>
              <a:endCxn id="40" idx="0"/>
            </p:cNvCxnSpPr>
            <p:nvPr/>
          </p:nvCxnSpPr>
          <p:spPr bwMode="gray">
            <a:xfrm rot="16200000" flipH="1">
              <a:off x="8375475" y="2929763"/>
              <a:ext cx="362384" cy="24253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E2D877E-FA32-4AE2-ABB6-8FFA3625D11E}"/>
                  </a:ext>
                </a:extLst>
              </p:cNvPr>
              <p:cNvSpPr txBox="1"/>
              <p:nvPr/>
            </p:nvSpPr>
            <p:spPr bwMode="gray">
              <a:xfrm>
                <a:off x="3849054" y="5922219"/>
                <a:ext cx="4138961" cy="646331"/>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𝐹</m:t>
                      </m:r>
                      <m:d>
                        <m:dPr>
                          <m:ctrlPr>
                            <a:rPr lang="en-US" sz="1800" i="1" dirty="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sz="1800"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59" name="TextBox 58">
                <a:extLst>
                  <a:ext uri="{FF2B5EF4-FFF2-40B4-BE49-F238E27FC236}">
                    <a16:creationId xmlns:a16="http://schemas.microsoft.com/office/drawing/2014/main" id="{4E2D877E-FA32-4AE2-ABB6-8FFA3625D11E}"/>
                  </a:ext>
                </a:extLst>
              </p:cNvPr>
              <p:cNvSpPr txBox="1">
                <a:spLocks noRot="1" noChangeAspect="1" noMove="1" noResize="1" noEditPoints="1" noAdjustHandles="1" noChangeArrowheads="1" noChangeShapeType="1" noTextEdit="1"/>
              </p:cNvSpPr>
              <p:nvPr/>
            </p:nvSpPr>
            <p:spPr bwMode="gray">
              <a:xfrm>
                <a:off x="3849054" y="5922219"/>
                <a:ext cx="4138961" cy="646331"/>
              </a:xfrm>
              <a:prstGeom prst="rect">
                <a:avLst/>
              </a:prstGeom>
              <a:blipFill>
                <a:blip r:embed="rId10"/>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7C94DEDF-98EE-4C40-B262-6BC8212702BC}"/>
              </a:ext>
            </a:extLst>
          </p:cNvPr>
          <p:cNvSpPr txBox="1"/>
          <p:nvPr/>
        </p:nvSpPr>
        <p:spPr bwMode="gray">
          <a:xfrm>
            <a:off x="-21365" y="6598227"/>
            <a:ext cx="11180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t>source</a:t>
            </a:r>
            <a:r>
              <a:rPr lang="en-US" sz="800" b="1" dirty="0"/>
              <a:t>: </a:t>
            </a:r>
            <a:r>
              <a:rPr lang="en-US" sz="800" dirty="0"/>
              <a:t>[</a:t>
            </a:r>
            <a:r>
              <a:rPr lang="en-US" sz="800" dirty="0" err="1"/>
              <a:t>Bilmes</a:t>
            </a:r>
            <a:r>
              <a:rPr lang="en-US" sz="800" dirty="0"/>
              <a:t> 2020] J. </a:t>
            </a:r>
            <a:r>
              <a:rPr lang="en-US" sz="800" dirty="0" err="1"/>
              <a:t>Bilmes</a:t>
            </a:r>
            <a:r>
              <a:rPr lang="en-US" sz="800" dirty="0"/>
              <a:t>, EE563 - Submodular Functions, Optimization, and Applications to Machine Learning, Fall Quarter, 2020,  </a:t>
            </a:r>
            <a:r>
              <a:rPr lang="en-US" sz="800" dirty="0">
                <a:hlinkClick r:id="rId11"/>
              </a:rPr>
              <a:t>https://people.ece.uw.edu/bilmes/classes/ee563/ee563_fall_2020/</a:t>
            </a:r>
            <a:r>
              <a:rPr lang="en-US" sz="800" dirty="0"/>
              <a:t> </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373506C-EF11-4697-B410-28D29DC8F647}"/>
                  </a:ext>
                </a:extLst>
              </p:cNvPr>
              <p:cNvSpPr txBox="1"/>
              <p:nvPr/>
            </p:nvSpPr>
            <p:spPr bwMode="gray">
              <a:xfrm>
                <a:off x="392736" y="1661059"/>
                <a:ext cx="8777927" cy="1522340"/>
              </a:xfrm>
              <a:prstGeom prst="rect">
                <a:avLst/>
              </a:prstGeom>
              <a:noFill/>
            </p:spPr>
            <p:txBody>
              <a:bodyPr wrap="square">
                <a:spAutoFit/>
              </a:bodyPr>
              <a:lstStyle/>
              <a:p>
                <a:pPr>
                  <a:lnSpc>
                    <a:spcPct val="150000"/>
                  </a:lnSpc>
                </a:pPr>
                <a:r>
                  <a:rPr lang="en-US" sz="1600" dirty="0">
                    <a:effectLst/>
                    <a:latin typeface="+mj-lt"/>
                  </a:rPr>
                  <a:t>Sets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 where </a:t>
                </a:r>
                <a14:m>
                  <m:oMath xmlns:m="http://schemas.openxmlformats.org/officeDocument/2006/math">
                    <m:r>
                      <a:rPr lang="en-US" sz="1600" i="1" dirty="0" smtClean="0">
                        <a:effectLst/>
                        <a:latin typeface="Cambria Math" panose="02040503050406030204" pitchFamily="18" charset="0"/>
                        <a:ea typeface="Cambria Math" panose="02040503050406030204" pitchFamily="18" charset="0"/>
                      </a:rPr>
                      <m:t>𝑣</m:t>
                    </m:r>
                    <m:r>
                      <a:rPr lang="en-US" sz="1600" b="0" i="1" dirty="0" smtClean="0">
                        <a:effectLst/>
                        <a:latin typeface="Cambria Math" panose="02040503050406030204" pitchFamily="18" charset="0"/>
                        <a:ea typeface="Cambria Math" panose="02040503050406030204" pitchFamily="18" charset="0"/>
                      </a:rPr>
                      <m:t>∈</m:t>
                    </m:r>
                    <m:r>
                      <a:rPr lang="en-US" sz="1600" b="0" i="1" dirty="0" smtClean="0">
                        <a:effectLst/>
                        <a:latin typeface="Cambria Math" panose="02040503050406030204" pitchFamily="18" charset="0"/>
                        <a:ea typeface="Cambria Math" panose="02040503050406030204" pitchFamily="18" charset="0"/>
                      </a:rPr>
                      <m:t>𝑉</m:t>
                    </m:r>
                  </m:oMath>
                </a14:m>
                <a:r>
                  <a:rPr lang="en-US" sz="1600" dirty="0">
                    <a:effectLst/>
                    <a:latin typeface="+mj-lt"/>
                    <a:ea typeface="Cambria Math" panose="02040503050406030204" pitchFamily="18" charset="0"/>
                  </a:rPr>
                  <a:t> is an index</a:t>
                </a:r>
              </a:p>
              <a:p>
                <a:pPr>
                  <a:lnSpc>
                    <a:spcPct val="150000"/>
                  </a:lnSpc>
                </a:pPr>
                <a:r>
                  <a:rPr lang="en-US" sz="1600" dirty="0">
                    <a:latin typeface="+mj-lt"/>
                    <a:ea typeface="Cambria Math" panose="02040503050406030204" pitchFamily="18" charset="0"/>
                  </a:rPr>
                  <a:t>Let </a:t>
                </a:r>
                <a14:m>
                  <m:oMath xmlns:m="http://schemas.openxmlformats.org/officeDocument/2006/math">
                    <m:r>
                      <a:rPr lang="en-US" sz="1600" b="0" i="1" dirty="0" smtClean="0">
                        <a:effectLst/>
                        <a:latin typeface="Cambria Math" panose="02040503050406030204" pitchFamily="18" charset="0"/>
                      </a:rPr>
                      <m:t>𝐶</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a:t>
                </a:r>
                <a:r>
                  <a:rPr lang="en-US" sz="1600" dirty="0">
                    <a:latin typeface="+mj-lt"/>
                    <a:ea typeface="Cambria Math" panose="02040503050406030204" pitchFamily="18" charset="0"/>
                  </a:rPr>
                  <a:t>represent the common index that lies within sets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oMath>
                </a14:m>
                <a:r>
                  <a:rPr lang="en-US" sz="1600" dirty="0">
                    <a:latin typeface="+mj-lt"/>
                    <a:ea typeface="Cambria Math" panose="02040503050406030204" pitchFamily="18" charset="0"/>
                  </a:rPr>
                  <a:t> and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𝐵</m:t>
                    </m:r>
                  </m:oMath>
                </a14:m>
                <a:r>
                  <a:rPr lang="en-US" sz="1600" i="1" dirty="0">
                    <a:latin typeface="+mj-lt"/>
                    <a:ea typeface="Cambria Math" panose="02040503050406030204" pitchFamily="18" charset="0"/>
                  </a:rPr>
                  <a:t>, i.e.,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𝐶</m:t>
                    </m:r>
                    <m:r>
                      <a:rPr lang="en-US" sz="1600" b="0" i="1" dirty="0" smtClean="0">
                        <a:latin typeface="Cambria Math" panose="02040503050406030204" pitchFamily="18" charset="0"/>
                        <a:ea typeface="Cambria Math" panose="02040503050406030204" pitchFamily="18" charset="0"/>
                      </a:rPr>
                      <m:t> </m:t>
                    </m:r>
                  </m:oMath>
                </a14:m>
                <a:endParaRPr lang="en-US" sz="1600" i="1"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	hence, the common index is upper-bounded by common value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oMath>
                </a14:m>
                <a:endParaRPr lang="en-US" sz="1600"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Then </a:t>
                </a: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𝐶</m:t>
                        </m:r>
                      </m:e>
                    </m:d>
                  </m:oMath>
                </a14:m>
                <a:endParaRPr lang="en-US" sz="1600" dirty="0">
                  <a:latin typeface="+mj-lt"/>
                  <a:ea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B373506C-EF11-4697-B410-28D29DC8F647}"/>
                  </a:ext>
                </a:extLst>
              </p:cNvPr>
              <p:cNvSpPr txBox="1">
                <a:spLocks noRot="1" noChangeAspect="1" noMove="1" noResize="1" noEditPoints="1" noAdjustHandles="1" noChangeArrowheads="1" noChangeShapeType="1" noTextEdit="1"/>
              </p:cNvSpPr>
              <p:nvPr/>
            </p:nvSpPr>
            <p:spPr bwMode="gray">
              <a:xfrm>
                <a:off x="392736" y="1661059"/>
                <a:ext cx="8777927" cy="1522340"/>
              </a:xfrm>
              <a:prstGeom prst="rect">
                <a:avLst/>
              </a:prstGeom>
              <a:blipFill>
                <a:blip r:embed="rId12"/>
                <a:stretch>
                  <a:fillRect l="-347" b="-4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CF90478E-47F1-45CE-93BA-B59DC73A6C11}"/>
              </a:ext>
            </a:extLst>
          </p:cNvPr>
          <p:cNvGrpSpPr/>
          <p:nvPr/>
        </p:nvGrpSpPr>
        <p:grpSpPr>
          <a:xfrm>
            <a:off x="2313184" y="3932596"/>
            <a:ext cx="2762766" cy="408105"/>
            <a:chOff x="2313184" y="3915504"/>
            <a:chExt cx="2762766" cy="408105"/>
          </a:xfrm>
        </p:grpSpPr>
        <p:sp>
          <p:nvSpPr>
            <p:cNvPr id="69" name="Rectangle 68">
              <a:extLst>
                <a:ext uri="{FF2B5EF4-FFF2-40B4-BE49-F238E27FC236}">
                  <a16:creationId xmlns:a16="http://schemas.microsoft.com/office/drawing/2014/main" id="{40D1D69A-EE9C-44C9-9833-71C29F173FAE}"/>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0" name="Connector: Elbow 69">
              <a:extLst>
                <a:ext uri="{FF2B5EF4-FFF2-40B4-BE49-F238E27FC236}">
                  <a16:creationId xmlns:a16="http://schemas.microsoft.com/office/drawing/2014/main" id="{FAFF872A-2001-42C2-AD2B-FFA9094D5CE3}"/>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F5AF977-5078-43F4-8F54-F83C77BCFF01}"/>
              </a:ext>
            </a:extLst>
          </p:cNvPr>
          <p:cNvGrpSpPr/>
          <p:nvPr/>
        </p:nvGrpSpPr>
        <p:grpSpPr>
          <a:xfrm>
            <a:off x="5526574" y="3932596"/>
            <a:ext cx="849665" cy="417945"/>
            <a:chOff x="5526574" y="3915504"/>
            <a:chExt cx="849665" cy="417945"/>
          </a:xfrm>
        </p:grpSpPr>
        <p:cxnSp>
          <p:nvCxnSpPr>
            <p:cNvPr id="72" name="Connector: Elbow 71">
              <a:extLst>
                <a:ext uri="{FF2B5EF4-FFF2-40B4-BE49-F238E27FC236}">
                  <a16:creationId xmlns:a16="http://schemas.microsoft.com/office/drawing/2014/main" id="{34A80FD6-F84E-435A-A45E-67F9693BD0FF}"/>
                </a:ext>
              </a:extLst>
            </p:cNvPr>
            <p:cNvCxnSpPr>
              <a:cxnSpLocks/>
              <a:stCxn id="73"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FC7F62-7E2B-4CB2-945A-1462B3BB4D3C}"/>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9958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9" grpId="0"/>
      <p:bldP spid="31" grpId="0"/>
      <p:bldP spid="14" grpId="0" animBg="1"/>
      <p:bldP spid="32" grpId="0" animBg="1"/>
      <p:bldP spid="34" grpId="0" animBg="1"/>
      <p:bldP spid="35" grpId="0" animBg="1"/>
      <p:bldP spid="38" grpId="0"/>
      <p:bldP spid="40" grpId="0"/>
      <p:bldP spid="59"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Classification - Clustering</a:t>
            </a:r>
          </a:p>
          <a:p>
            <a:pPr marL="342900" indent="-342900">
              <a:lnSpc>
                <a:spcPct val="150000"/>
              </a:lnSpc>
              <a:buFont typeface="+mj-lt"/>
              <a:buAutoNum type="arabicPeriod"/>
            </a:pPr>
            <a:r>
              <a:rPr lang="en-US" sz="1600" dirty="0">
                <a:solidFill>
                  <a:srgbClr val="222222"/>
                </a:solidFill>
                <a:latin typeface="+mj-lt"/>
              </a:rPr>
              <a:t>Graph Sampling - </a:t>
            </a:r>
            <a:r>
              <a:rPr lang="en-US" sz="1600" i="0" dirty="0">
                <a:solidFill>
                  <a:srgbClr val="222222"/>
                </a:solidFill>
                <a:effectLst/>
                <a:latin typeface="+mj-lt"/>
              </a:rPr>
              <a:t>Random Walks</a:t>
            </a: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a:t>
            </a:r>
          </a:p>
          <a:p>
            <a:pPr marL="342900" indent="-342900">
              <a:lnSpc>
                <a:spcPct val="150000"/>
              </a:lnSpc>
              <a:buFont typeface="+mj-lt"/>
              <a:buAutoNum type="arabicPeriod"/>
            </a:pPr>
            <a:r>
              <a:rPr lang="en-US" sz="1600" dirty="0">
                <a:solidFill>
                  <a:srgbClr val="222222"/>
                </a:solidFill>
                <a:latin typeface="+mj-lt"/>
              </a:rPr>
              <a:t>Graph Structure Learning</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dirty="0"/>
              <a:t> Causal Graph Neural Networks</a:t>
            </a:r>
          </a:p>
          <a:p>
            <a:pPr marL="342900" indent="-342900">
              <a:lnSpc>
                <a:spcPct val="150000"/>
              </a:lnSpc>
              <a:buFont typeface="+mj-lt"/>
              <a:buAutoNum type="arabicPeriod"/>
            </a:pPr>
            <a:r>
              <a:rPr lang="en-US" sz="1600" b="1"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78F679E-D288-41AB-ABC4-DE128AD58A81}"/>
              </a:ext>
            </a:extLst>
          </p:cNvPr>
          <p:cNvPicPr>
            <a:picLocks noChangeAspect="1"/>
          </p:cNvPicPr>
          <p:nvPr/>
        </p:nvPicPr>
        <p:blipFill>
          <a:blip r:embed="rId2"/>
          <a:stretch>
            <a:fillRect/>
          </a:stretch>
        </p:blipFill>
        <p:spPr>
          <a:xfrm>
            <a:off x="2359105" y="3829778"/>
            <a:ext cx="1790949" cy="1306512"/>
          </a:xfrm>
          <a:prstGeom prst="rect">
            <a:avLst/>
          </a:prstGeom>
        </p:spPr>
      </p:pic>
      <p:pic>
        <p:nvPicPr>
          <p:cNvPr id="28" name="Picture 27">
            <a:extLst>
              <a:ext uri="{FF2B5EF4-FFF2-40B4-BE49-F238E27FC236}">
                <a16:creationId xmlns:a16="http://schemas.microsoft.com/office/drawing/2014/main" id="{9845676A-AA5E-47CD-B7D8-8360F917B50F}"/>
              </a:ext>
            </a:extLst>
          </p:cNvPr>
          <p:cNvPicPr>
            <a:picLocks noChangeAspect="1"/>
          </p:cNvPicPr>
          <p:nvPr/>
        </p:nvPicPr>
        <p:blipFill>
          <a:blip r:embed="rId3"/>
          <a:stretch>
            <a:fillRect/>
          </a:stretch>
        </p:blipFill>
        <p:spPr>
          <a:xfrm>
            <a:off x="522708" y="3783006"/>
            <a:ext cx="1704277" cy="1336394"/>
          </a:xfrm>
          <a:prstGeom prst="rect">
            <a:avLst/>
          </a:prstGeom>
        </p:spPr>
      </p:pic>
      <p:sp>
        <p:nvSpPr>
          <p:cNvPr id="2" name="Title 1">
            <a:extLst>
              <a:ext uri="{FF2B5EF4-FFF2-40B4-BE49-F238E27FC236}">
                <a16:creationId xmlns:a16="http://schemas.microsoft.com/office/drawing/2014/main" id="{4E934A85-6780-47AE-BF50-F6AD4763D691}"/>
              </a:ext>
            </a:extLst>
          </p:cNvPr>
          <p:cNvSpPr>
            <a:spLocks noGrp="1"/>
          </p:cNvSpPr>
          <p:nvPr>
            <p:ph type="title"/>
          </p:nvPr>
        </p:nvSpPr>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AD450F-C853-4336-B4EA-FE54869E1B44}"/>
                  </a:ext>
                </a:extLst>
              </p:cNvPr>
              <p:cNvSpPr>
                <a:spLocks noGrp="1"/>
              </p:cNvSpPr>
              <p:nvPr>
                <p:ph idx="1"/>
              </p:nvPr>
            </p:nvSpPr>
            <p:spPr>
              <a:xfrm>
                <a:off x="478369" y="1213308"/>
                <a:ext cx="11473384" cy="309315"/>
              </a:xfrm>
            </p:spPr>
            <p:txBody>
              <a:bodyPr/>
              <a:lstStyle/>
              <a:p>
                <a:r>
                  <a:rPr lang="en-US" dirty="0"/>
                  <a:t>What happens when we have disjoint classes? i.e., </a:t>
                </a:r>
                <a14:m>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5AD450F-C853-4336-B4EA-FE54869E1B44}"/>
                  </a:ext>
                </a:extLst>
              </p:cNvPr>
              <p:cNvSpPr>
                <a:spLocks noGrp="1" noRot="1" noChangeAspect="1" noMove="1" noResize="1" noEditPoints="1" noAdjustHandles="1" noChangeArrowheads="1" noChangeShapeType="1" noTextEdit="1"/>
              </p:cNvSpPr>
              <p:nvPr>
                <p:ph idx="1"/>
              </p:nvPr>
            </p:nvSpPr>
            <p:spPr>
              <a:xfrm>
                <a:off x="478369" y="1213308"/>
                <a:ext cx="11473384" cy="309315"/>
              </a:xfrm>
              <a:blipFill>
                <a:blip r:embed="rId4"/>
                <a:stretch>
                  <a:fillRect l="-1275" t="-17647" b="-45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C95BD9-4429-42D0-A218-4B4A80DAD64C}"/>
              </a:ext>
            </a:extLst>
          </p:cNvPr>
          <p:cNvSpPr>
            <a:spLocks noGrp="1"/>
          </p:cNvSpPr>
          <p:nvPr>
            <p:ph type="sldNum" sz="quarter" idx="12"/>
          </p:nvPr>
        </p:nvSpPr>
        <p:spPr/>
        <p:txBody>
          <a:bodyPr/>
          <a:lstStyle/>
          <a:p>
            <a:fld id="{81561042-0DC2-4A04-AA50-F6D44EB20EBA}" type="slidenum">
              <a:rPr lang="en-US" smtClean="0"/>
              <a:t>20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979703-759C-4FED-8CDE-D9C5F4CD5334}"/>
                  </a:ext>
                </a:extLst>
              </p:cNvPr>
              <p:cNvSpPr txBox="1"/>
              <p:nvPr/>
            </p:nvSpPr>
            <p:spPr bwMode="gray">
              <a:xfrm>
                <a:off x="3043424" y="2581692"/>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9" name="TextBox 8">
                <a:extLst>
                  <a:ext uri="{FF2B5EF4-FFF2-40B4-BE49-F238E27FC236}">
                    <a16:creationId xmlns:a16="http://schemas.microsoft.com/office/drawing/2014/main" id="{00979703-759C-4FED-8CDE-D9C5F4CD5334}"/>
                  </a:ext>
                </a:extLst>
              </p:cNvPr>
              <p:cNvSpPr txBox="1">
                <a:spLocks noRot="1" noChangeAspect="1" noMove="1" noResize="1" noEditPoints="1" noAdjustHandles="1" noChangeArrowheads="1" noChangeShapeType="1" noTextEdit="1"/>
              </p:cNvSpPr>
              <p:nvPr/>
            </p:nvSpPr>
            <p:spPr bwMode="gray">
              <a:xfrm>
                <a:off x="3043424" y="2581692"/>
                <a:ext cx="555701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87A8CF-9FBC-46C8-AF3E-0C1135888BC1}"/>
                  </a:ext>
                </a:extLst>
              </p:cNvPr>
              <p:cNvSpPr txBox="1"/>
              <p:nvPr/>
            </p:nvSpPr>
            <p:spPr bwMode="gray">
              <a:xfrm>
                <a:off x="718040" y="3408442"/>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10" name="TextBox 9">
                <a:extLst>
                  <a:ext uri="{FF2B5EF4-FFF2-40B4-BE49-F238E27FC236}">
                    <a16:creationId xmlns:a16="http://schemas.microsoft.com/office/drawing/2014/main" id="{E587A8CF-9FBC-46C8-AF3E-0C1135888BC1}"/>
                  </a:ext>
                </a:extLst>
              </p:cNvPr>
              <p:cNvSpPr txBox="1">
                <a:spLocks noRot="1" noChangeAspect="1" noMove="1" noResize="1" noEditPoints="1" noAdjustHandles="1" noChangeArrowheads="1" noChangeShapeType="1" noTextEdit="1"/>
              </p:cNvSpPr>
              <p:nvPr/>
            </p:nvSpPr>
            <p:spPr bwMode="gray">
              <a:xfrm>
                <a:off x="718040" y="3408442"/>
                <a:ext cx="3109365" cy="369332"/>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DAA49BF-B0C0-4177-97CE-EE298D18F41C}"/>
              </a:ext>
            </a:extLst>
          </p:cNvPr>
          <p:cNvSpPr/>
          <p:nvPr/>
        </p:nvSpPr>
        <p:spPr bwMode="gray">
          <a:xfrm>
            <a:off x="6613487"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3" name="Oval 12">
            <a:extLst>
              <a:ext uri="{FF2B5EF4-FFF2-40B4-BE49-F238E27FC236}">
                <a16:creationId xmlns:a16="http://schemas.microsoft.com/office/drawing/2014/main" id="{FB3A9484-A456-4F59-BFEC-466AEFB7A4E1}"/>
              </a:ext>
            </a:extLst>
          </p:cNvPr>
          <p:cNvSpPr/>
          <p:nvPr/>
        </p:nvSpPr>
        <p:spPr bwMode="gray">
          <a:xfrm>
            <a:off x="4784567" y="392016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5012DDB-5A97-49F2-AFFE-BDC34660E0E2}"/>
                  </a:ext>
                </a:extLst>
              </p:cNvPr>
              <p:cNvSpPr txBox="1"/>
              <p:nvPr/>
            </p:nvSpPr>
            <p:spPr bwMode="gray">
              <a:xfrm>
                <a:off x="4781093" y="3418285"/>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14" name="TextBox 13">
                <a:extLst>
                  <a:ext uri="{FF2B5EF4-FFF2-40B4-BE49-F238E27FC236}">
                    <a16:creationId xmlns:a16="http://schemas.microsoft.com/office/drawing/2014/main" id="{35012DDB-5A97-49F2-AFFE-BDC34660E0E2}"/>
                  </a:ext>
                </a:extLst>
              </p:cNvPr>
              <p:cNvSpPr txBox="1">
                <a:spLocks noRot="1" noChangeAspect="1" noMove="1" noResize="1" noEditPoints="1" noAdjustHandles="1" noChangeArrowheads="1" noChangeShapeType="1" noTextEdit="1"/>
              </p:cNvSpPr>
              <p:nvPr/>
            </p:nvSpPr>
            <p:spPr bwMode="gray">
              <a:xfrm>
                <a:off x="4781093" y="3418285"/>
                <a:ext cx="31093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EC085A-DE9B-4932-B2BF-09F96EBEC2E9}"/>
                  </a:ext>
                </a:extLst>
              </p:cNvPr>
              <p:cNvSpPr txBox="1"/>
              <p:nvPr/>
            </p:nvSpPr>
            <p:spPr bwMode="gray">
              <a:xfrm>
                <a:off x="9184333" y="3613204"/>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DEC085A-DE9B-4932-B2BF-09F96EBEC2E9}"/>
                  </a:ext>
                </a:extLst>
              </p:cNvPr>
              <p:cNvSpPr txBox="1">
                <a:spLocks noRot="1" noChangeAspect="1" noMove="1" noResize="1" noEditPoints="1" noAdjustHandles="1" noChangeArrowheads="1" noChangeShapeType="1" noTextEdit="1"/>
              </p:cNvSpPr>
              <p:nvPr/>
            </p:nvSpPr>
            <p:spPr bwMode="gray">
              <a:xfrm>
                <a:off x="9184333" y="3613204"/>
                <a:ext cx="1197310" cy="369332"/>
              </a:xfrm>
              <a:prstGeom prst="rect">
                <a:avLst/>
              </a:prstGeom>
              <a:blipFill>
                <a:blip r:embed="rId8"/>
                <a:stretch>
                  <a:fillRect b="-5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B2BE58D-2B30-4EC3-B6DE-A89B6CED69A9}"/>
              </a:ext>
            </a:extLst>
          </p:cNvPr>
          <p:cNvGrpSpPr/>
          <p:nvPr/>
        </p:nvGrpSpPr>
        <p:grpSpPr>
          <a:xfrm>
            <a:off x="7040794" y="2994572"/>
            <a:ext cx="2742195" cy="618631"/>
            <a:chOff x="7081255" y="3436859"/>
            <a:chExt cx="2742195" cy="618631"/>
          </a:xfrm>
        </p:grpSpPr>
        <p:sp>
          <p:nvSpPr>
            <p:cNvPr id="17" name="Rectangle 16">
              <a:extLst>
                <a:ext uri="{FF2B5EF4-FFF2-40B4-BE49-F238E27FC236}">
                  <a16:creationId xmlns:a16="http://schemas.microsoft.com/office/drawing/2014/main" id="{533A41BA-21E6-4294-8283-95A1180076AA}"/>
                </a:ext>
              </a:extLst>
            </p:cNvPr>
            <p:cNvSpPr/>
            <p:nvPr/>
          </p:nvSpPr>
          <p:spPr bwMode="gray">
            <a:xfrm>
              <a:off x="7081255" y="3436859"/>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115EC245-56BB-43C6-85F5-C2F133DC3436}"/>
                </a:ext>
              </a:extLst>
            </p:cNvPr>
            <p:cNvCxnSpPr>
              <a:cxnSpLocks/>
              <a:stCxn id="17" idx="2"/>
              <a:endCxn id="15" idx="0"/>
            </p:cNvCxnSpPr>
            <p:nvPr/>
          </p:nvCxnSpPr>
          <p:spPr bwMode="gray">
            <a:xfrm rot="16200000" flipH="1">
              <a:off x="8378312" y="2610353"/>
              <a:ext cx="572913" cy="231736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5CCF10B-BF1B-4D84-B0AD-6C97AC07DCD7}"/>
              </a:ext>
            </a:extLst>
          </p:cNvPr>
          <p:cNvGrpSpPr/>
          <p:nvPr/>
        </p:nvGrpSpPr>
        <p:grpSpPr>
          <a:xfrm>
            <a:off x="2272723" y="3017432"/>
            <a:ext cx="2762766" cy="408105"/>
            <a:chOff x="2313184" y="3915504"/>
            <a:chExt cx="2762766" cy="408105"/>
          </a:xfrm>
        </p:grpSpPr>
        <p:sp>
          <p:nvSpPr>
            <p:cNvPr id="20" name="Rectangle 19">
              <a:extLst>
                <a:ext uri="{FF2B5EF4-FFF2-40B4-BE49-F238E27FC236}">
                  <a16:creationId xmlns:a16="http://schemas.microsoft.com/office/drawing/2014/main" id="{8F10AC30-5764-44EB-B3E3-193DDB17DA3D}"/>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Connector: Elbow 20">
              <a:extLst>
                <a:ext uri="{FF2B5EF4-FFF2-40B4-BE49-F238E27FC236}">
                  <a16:creationId xmlns:a16="http://schemas.microsoft.com/office/drawing/2014/main" id="{2D71AB09-1029-4ADF-92B6-36531D7DE3C6}"/>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3A863F0-EA68-4113-A1F8-CDEE99EB241B}"/>
              </a:ext>
            </a:extLst>
          </p:cNvPr>
          <p:cNvGrpSpPr/>
          <p:nvPr/>
        </p:nvGrpSpPr>
        <p:grpSpPr>
          <a:xfrm>
            <a:off x="5486113" y="3017432"/>
            <a:ext cx="849665" cy="417945"/>
            <a:chOff x="5526574" y="3915504"/>
            <a:chExt cx="849665" cy="417945"/>
          </a:xfrm>
        </p:grpSpPr>
        <p:cxnSp>
          <p:nvCxnSpPr>
            <p:cNvPr id="23" name="Connector: Elbow 22">
              <a:extLst>
                <a:ext uri="{FF2B5EF4-FFF2-40B4-BE49-F238E27FC236}">
                  <a16:creationId xmlns:a16="http://schemas.microsoft.com/office/drawing/2014/main" id="{F718732D-D999-4DD5-BD3D-3228BE159399}"/>
                </a:ext>
              </a:extLst>
            </p:cNvPr>
            <p:cNvCxnSpPr>
              <a:cxnSpLocks/>
              <a:stCxn id="24"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F0E0803-DE42-40AE-9A79-F35F12726A74}"/>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25" name="Oval 24">
            <a:extLst>
              <a:ext uri="{FF2B5EF4-FFF2-40B4-BE49-F238E27FC236}">
                <a16:creationId xmlns:a16="http://schemas.microsoft.com/office/drawing/2014/main" id="{D2E4CD91-AE61-4A8B-921D-1DD4BB1445FB}"/>
              </a:ext>
            </a:extLst>
          </p:cNvPr>
          <p:cNvSpPr/>
          <p:nvPr/>
        </p:nvSpPr>
        <p:spPr bwMode="gray">
          <a:xfrm>
            <a:off x="580899" y="3896227"/>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6" name="Oval 25">
            <a:extLst>
              <a:ext uri="{FF2B5EF4-FFF2-40B4-BE49-F238E27FC236}">
                <a16:creationId xmlns:a16="http://schemas.microsoft.com/office/drawing/2014/main" id="{B07E07D6-7931-48CF-9DF2-A806170FE664}"/>
              </a:ext>
            </a:extLst>
          </p:cNvPr>
          <p:cNvSpPr/>
          <p:nvPr/>
        </p:nvSpPr>
        <p:spPr bwMode="gray">
          <a:xfrm>
            <a:off x="2409819"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0" name="Oval 29">
            <a:extLst>
              <a:ext uri="{FF2B5EF4-FFF2-40B4-BE49-F238E27FC236}">
                <a16:creationId xmlns:a16="http://schemas.microsoft.com/office/drawing/2014/main" id="{BDB5E18B-EBF1-4F1F-8871-D800DDDB4FBB}"/>
              </a:ext>
            </a:extLst>
          </p:cNvPr>
          <p:cNvSpPr/>
          <p:nvPr/>
        </p:nvSpPr>
        <p:spPr bwMode="gray">
          <a:xfrm>
            <a:off x="8556667" y="1217708"/>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1" name="Oval 30">
            <a:extLst>
              <a:ext uri="{FF2B5EF4-FFF2-40B4-BE49-F238E27FC236}">
                <a16:creationId xmlns:a16="http://schemas.microsoft.com/office/drawing/2014/main" id="{FDF3A04F-4E1B-40AE-B95E-ED1306D37AA6}"/>
              </a:ext>
            </a:extLst>
          </p:cNvPr>
          <p:cNvSpPr/>
          <p:nvPr/>
        </p:nvSpPr>
        <p:spPr bwMode="gray">
          <a:xfrm>
            <a:off x="10249707" y="1217708"/>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CB4807-EB0A-4CEA-9533-FDCFCCAF8592}"/>
                  </a:ext>
                </a:extLst>
              </p:cNvPr>
              <p:cNvSpPr txBox="1"/>
              <p:nvPr/>
            </p:nvSpPr>
            <p:spPr bwMode="gray">
              <a:xfrm>
                <a:off x="3132436" y="5540531"/>
                <a:ext cx="5557017" cy="369332"/>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36" name="TextBox 35">
                <a:extLst>
                  <a:ext uri="{FF2B5EF4-FFF2-40B4-BE49-F238E27FC236}">
                    <a16:creationId xmlns:a16="http://schemas.microsoft.com/office/drawing/2014/main" id="{B5CB4807-EB0A-4CEA-9533-FDCFCCAF8592}"/>
                  </a:ext>
                </a:extLst>
              </p:cNvPr>
              <p:cNvSpPr txBox="1">
                <a:spLocks noRot="1" noChangeAspect="1" noMove="1" noResize="1" noEditPoints="1" noAdjustHandles="1" noChangeArrowheads="1" noChangeShapeType="1" noTextEdit="1"/>
              </p:cNvSpPr>
              <p:nvPr/>
            </p:nvSpPr>
            <p:spPr bwMode="gray">
              <a:xfrm>
                <a:off x="3132436" y="5540531"/>
                <a:ext cx="5557017"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33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14" grpId="0"/>
      <p:bldP spid="15" grpId="0"/>
      <p:bldP spid="25" grpId="0" animBg="1"/>
      <p:bldP spid="26"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AAC0-04A5-42E9-96B8-E6FC8E7416EA}"/>
              </a:ext>
            </a:extLst>
          </p:cNvPr>
          <p:cNvSpPr>
            <a:spLocks noGrp="1"/>
          </p:cNvSpPr>
          <p:nvPr>
            <p:ph type="title"/>
          </p:nvPr>
        </p:nvSpPr>
        <p:spPr/>
        <p:txBody>
          <a:bodyPr/>
          <a:lstStyle/>
          <a:p>
            <a:r>
              <a:rPr lang="en-US" dirty="0"/>
              <a:t>Examples of submodular functions</a:t>
            </a:r>
          </a:p>
        </p:txBody>
      </p:sp>
      <p:sp>
        <p:nvSpPr>
          <p:cNvPr id="3" name="Content Placeholder 2">
            <a:extLst>
              <a:ext uri="{FF2B5EF4-FFF2-40B4-BE49-F238E27FC236}">
                <a16:creationId xmlns:a16="http://schemas.microsoft.com/office/drawing/2014/main" id="{E2E7F098-D4C9-428E-8971-BAC1D7133C29}"/>
              </a:ext>
            </a:extLst>
          </p:cNvPr>
          <p:cNvSpPr>
            <a:spLocks noGrp="1"/>
          </p:cNvSpPr>
          <p:nvPr>
            <p:ph idx="1"/>
          </p:nvPr>
        </p:nvSpPr>
        <p:spPr>
          <a:xfrm>
            <a:off x="478369" y="1213308"/>
            <a:ext cx="11473384" cy="2104679"/>
          </a:xfrm>
        </p:spPr>
        <p:txBody>
          <a:bodyPr/>
          <a:lstStyle/>
          <a:p>
            <a:r>
              <a:rPr lang="en-US" dirty="0"/>
              <a:t>Entropy</a:t>
            </a:r>
          </a:p>
          <a:p>
            <a:r>
              <a:rPr lang="en-US" dirty="0"/>
              <a:t>Ranking</a:t>
            </a:r>
          </a:p>
          <a:p>
            <a:r>
              <a:rPr lang="en-US" dirty="0"/>
              <a:t>Graph cut</a:t>
            </a:r>
          </a:p>
          <a:p>
            <a:r>
              <a:rPr lang="en-US" dirty="0"/>
              <a:t>Knap sack</a:t>
            </a:r>
          </a:p>
          <a:p>
            <a:r>
              <a:rPr lang="en-US" dirty="0"/>
              <a:t>Matching</a:t>
            </a:r>
          </a:p>
        </p:txBody>
      </p:sp>
      <p:sp>
        <p:nvSpPr>
          <p:cNvPr id="4" name="Slide Number Placeholder 3">
            <a:extLst>
              <a:ext uri="{FF2B5EF4-FFF2-40B4-BE49-F238E27FC236}">
                <a16:creationId xmlns:a16="http://schemas.microsoft.com/office/drawing/2014/main" id="{2AD58F80-2078-44D2-B145-B4BD0246D49E}"/>
              </a:ext>
            </a:extLst>
          </p:cNvPr>
          <p:cNvSpPr>
            <a:spLocks noGrp="1"/>
          </p:cNvSpPr>
          <p:nvPr>
            <p:ph type="sldNum" sz="quarter" idx="12"/>
          </p:nvPr>
        </p:nvSpPr>
        <p:spPr/>
        <p:txBody>
          <a:bodyPr/>
          <a:lstStyle/>
          <a:p>
            <a:fld id="{81561042-0DC2-4A04-AA50-F6D44EB20EBA}" type="slidenum">
              <a:rPr lang="en-US" smtClean="0"/>
              <a:t>21</a:t>
            </a:fld>
            <a:endParaRPr lang="en-US"/>
          </a:p>
        </p:txBody>
      </p:sp>
    </p:spTree>
    <p:extLst>
      <p:ext uri="{BB962C8B-B14F-4D97-AF65-F5344CB8AC3E}">
        <p14:creationId xmlns:p14="http://schemas.microsoft.com/office/powerpoint/2010/main" val="76940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131B-FE9D-4E87-9814-97A2712759BB}"/>
              </a:ext>
            </a:extLst>
          </p:cNvPr>
          <p:cNvSpPr>
            <a:spLocks noGrp="1"/>
          </p:cNvSpPr>
          <p:nvPr>
            <p:ph type="title"/>
          </p:nvPr>
        </p:nvSpPr>
        <p:spPr/>
        <p:txBody>
          <a:bodyPr/>
          <a:lstStyle/>
          <a:p>
            <a:r>
              <a:rPr lang="en-US" dirty="0"/>
              <a:t>Further topics on submodular optimization</a:t>
            </a:r>
          </a:p>
        </p:txBody>
      </p:sp>
      <p:sp>
        <p:nvSpPr>
          <p:cNvPr id="3" name="Content Placeholder 2">
            <a:extLst>
              <a:ext uri="{FF2B5EF4-FFF2-40B4-BE49-F238E27FC236}">
                <a16:creationId xmlns:a16="http://schemas.microsoft.com/office/drawing/2014/main" id="{9DFBFAE4-5DC5-476F-A58A-BE6859D30CC9}"/>
              </a:ext>
            </a:extLst>
          </p:cNvPr>
          <p:cNvSpPr>
            <a:spLocks noGrp="1"/>
          </p:cNvSpPr>
          <p:nvPr>
            <p:ph idx="1"/>
          </p:nvPr>
        </p:nvSpPr>
        <p:spPr>
          <a:xfrm>
            <a:off x="243348" y="1213308"/>
            <a:ext cx="11708405" cy="758156"/>
          </a:xfrm>
        </p:spPr>
        <p:txBody>
          <a:bodyPr/>
          <a:lstStyle/>
          <a:p>
            <a:r>
              <a:rPr lang="en-US" dirty="0"/>
              <a:t>Adaptive Submodularity: optimization problems with partially observable states </a:t>
            </a:r>
            <a:r>
              <a:rPr lang="en-US" sz="1200" dirty="0"/>
              <a:t>[</a:t>
            </a:r>
            <a:r>
              <a:rPr lang="en-US" sz="1200" dirty="0" err="1"/>
              <a:t>Goloviv</a:t>
            </a:r>
            <a:r>
              <a:rPr lang="en-US" sz="1200" dirty="0"/>
              <a:t> &amp; Krause 2011]</a:t>
            </a:r>
            <a:endParaRPr lang="en-US" sz="2000" dirty="0"/>
          </a:p>
          <a:p>
            <a:endParaRPr lang="en-US" dirty="0"/>
          </a:p>
        </p:txBody>
      </p:sp>
      <p:sp>
        <p:nvSpPr>
          <p:cNvPr id="4" name="Slide Number Placeholder 3">
            <a:extLst>
              <a:ext uri="{FF2B5EF4-FFF2-40B4-BE49-F238E27FC236}">
                <a16:creationId xmlns:a16="http://schemas.microsoft.com/office/drawing/2014/main" id="{AED04A86-D546-48AD-9953-C4310F6F4246}"/>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TextBox 5">
            <a:extLst>
              <a:ext uri="{FF2B5EF4-FFF2-40B4-BE49-F238E27FC236}">
                <a16:creationId xmlns:a16="http://schemas.microsoft.com/office/drawing/2014/main" id="{927EDDF1-4F8A-4BBE-B21E-CDCDEB2B9509}"/>
              </a:ext>
            </a:extLst>
          </p:cNvPr>
          <p:cNvSpPr txBox="1"/>
          <p:nvPr/>
        </p:nvSpPr>
        <p:spPr bwMode="gray">
          <a:xfrm>
            <a:off x="158545" y="6363694"/>
            <a:ext cx="11146094" cy="246221"/>
          </a:xfrm>
          <a:prstGeom prst="rect">
            <a:avLst/>
          </a:prstGeom>
          <a:noFill/>
        </p:spPr>
        <p:txBody>
          <a:bodyPr wrap="square">
            <a:spAutoFit/>
          </a:bodyPr>
          <a:lstStyle/>
          <a:p>
            <a:pPr algn="l"/>
            <a:r>
              <a:rPr lang="en-US" sz="1000" b="0" i="0" u="none" strike="noStrike" baseline="0" dirty="0" err="1">
                <a:latin typeface="+mj-lt"/>
              </a:rPr>
              <a:t>Golovin</a:t>
            </a:r>
            <a:r>
              <a:rPr lang="en-US" sz="1000" b="0" i="0" u="none" strike="noStrike" baseline="0" dirty="0">
                <a:latin typeface="+mj-lt"/>
              </a:rPr>
              <a:t>, D., and A. Krause, (2011) Adaptive </a:t>
            </a:r>
            <a:r>
              <a:rPr lang="en-US" sz="1000" b="0" i="0" u="none" strike="noStrike" baseline="0" dirty="0" err="1">
                <a:latin typeface="+mj-lt"/>
              </a:rPr>
              <a:t>submodularity</a:t>
            </a:r>
            <a:r>
              <a:rPr lang="en-US" sz="1000" b="0" i="0" u="none" strike="noStrike" baseline="0" dirty="0">
                <a:latin typeface="+mj-lt"/>
              </a:rPr>
              <a:t>: theory and applications in active learning and stochastic optimization. J </a:t>
            </a:r>
            <a:r>
              <a:rPr lang="en-US" sz="1000" b="0" i="0" u="none" strike="noStrike" baseline="0" dirty="0" err="1">
                <a:latin typeface="+mj-lt"/>
              </a:rPr>
              <a:t>Artif</a:t>
            </a:r>
            <a:r>
              <a:rPr lang="en-US" sz="1000" b="0" i="0" u="none" strike="noStrike" baseline="0" dirty="0">
                <a:latin typeface="+mj-lt"/>
              </a:rPr>
              <a:t> </a:t>
            </a:r>
            <a:r>
              <a:rPr lang="en-US" sz="1000" b="0" i="0" u="none" strike="noStrike" baseline="0" dirty="0" err="1">
                <a:latin typeface="+mj-lt"/>
              </a:rPr>
              <a:t>Intell</a:t>
            </a:r>
            <a:r>
              <a:rPr lang="en-US" sz="1000" b="0" i="0" u="none" strike="noStrike" baseline="0" dirty="0">
                <a:latin typeface="+mj-lt"/>
              </a:rPr>
              <a:t> Res</a:t>
            </a:r>
            <a:r>
              <a:rPr lang="en-US" sz="1000" dirty="0"/>
              <a:t>.</a:t>
            </a:r>
          </a:p>
        </p:txBody>
      </p:sp>
    </p:spTree>
    <p:extLst>
      <p:ext uri="{BB962C8B-B14F-4D97-AF65-F5344CB8AC3E}">
        <p14:creationId xmlns:p14="http://schemas.microsoft.com/office/powerpoint/2010/main" val="371461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9F3-BC14-4B54-8B63-B911411E75FF}"/>
              </a:ext>
            </a:extLst>
          </p:cNvPr>
          <p:cNvSpPr>
            <a:spLocks noGrp="1"/>
          </p:cNvSpPr>
          <p:nvPr>
            <p:ph type="title"/>
          </p:nvPr>
        </p:nvSpPr>
        <p:spPr/>
        <p:txBody>
          <a:bodyPr/>
          <a:lstStyle/>
          <a:p>
            <a:r>
              <a:rPr lang="en-US" dirty="0"/>
              <a:t>Example: Optimal Assignment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5558B9-82D4-4D2D-9002-6B615126FA56}"/>
                  </a:ext>
                </a:extLst>
              </p:cNvPr>
              <p:cNvSpPr>
                <a:spLocks noGrp="1"/>
              </p:cNvSpPr>
              <p:nvPr>
                <p:ph idx="1"/>
              </p:nvPr>
            </p:nvSpPr>
            <p:spPr>
              <a:xfrm>
                <a:off x="478369" y="1213308"/>
                <a:ext cx="11473384" cy="3146311"/>
              </a:xfrm>
            </p:spPr>
            <p:txBody>
              <a:bodyPr/>
              <a:lstStyle/>
              <a:p>
                <a:pPr marL="342900" indent="-342900">
                  <a:buFont typeface="Arial" panose="020B0604020202020204" pitchFamily="34" charset="0"/>
                  <a:buChar char="•"/>
                </a:pPr>
                <a:r>
                  <a:rPr lang="en-US" dirty="0"/>
                  <a:t>We would like to know if the function that optimally assigns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from a category </a:t>
                </a:r>
                <a14:m>
                  <m:oMath xmlns:m="http://schemas.openxmlformats.org/officeDocument/2006/math">
                    <m:r>
                      <a:rPr lang="en-US" i="1" dirty="0" smtClean="0">
                        <a:latin typeface="Cambria Math" panose="02040503050406030204" pitchFamily="18" charset="0"/>
                      </a:rPr>
                      <m:t>𝐶</m:t>
                    </m:r>
                  </m:oMath>
                </a14:m>
                <a:r>
                  <a:rPr lang="en-US" dirty="0"/>
                  <a:t> to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in a category </a:t>
                </a:r>
                <a14:m>
                  <m:oMath xmlns:m="http://schemas.openxmlformats.org/officeDocument/2006/math">
                    <m:r>
                      <a:rPr lang="en-US" i="1" dirty="0" smtClean="0">
                        <a:latin typeface="Cambria Math" panose="02040503050406030204" pitchFamily="18" charset="0"/>
                      </a:rPr>
                      <m:t>𝑆</m:t>
                    </m:r>
                  </m:oMath>
                </a14:m>
                <a:r>
                  <a:rPr lang="en-US" dirty="0"/>
                  <a:t> in a way that maximizes the utility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𝑖𝑗</m:t>
                        </m:r>
                      </m:sub>
                    </m:sSub>
                  </m:oMath>
                </a14:m>
                <a:r>
                  <a:rPr lang="en-US" dirty="0"/>
                  <a:t> for the item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t>
                </a:r>
              </a:p>
              <a:p>
                <a:pPr marL="342900" indent="-342900">
                  <a:buFont typeface="Arial" panose="020B0604020202020204" pitchFamily="34" charset="0"/>
                  <a:buChar char="•"/>
                </a:pPr>
                <a:r>
                  <a:rPr lang="en-US" dirty="0"/>
                  <a:t>Other instances of this class of problem are matching a client with a service, choosing a treatment to a patient, or recommending a movie to a user. In all cases one wants to maximize the total utility of assignments.</a:t>
                </a:r>
              </a:p>
              <a:p>
                <a:r>
                  <a:rPr lang="en-US" dirty="0"/>
                  <a:t>The formulation is as follows:</a:t>
                </a:r>
              </a:p>
              <a:p>
                <a:pPr algn="ct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up/>
                      <m:e>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e>
                    </m:nary>
                  </m:oMath>
                </a14:m>
                <a:r>
                  <a:rPr lang="en-US" dirty="0"/>
                  <a:t> ,</a:t>
                </a:r>
              </a:p>
              <a:p>
                <a:r>
                  <a:rPr lang="en-US" dirty="0"/>
                  <a:t>where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_</m:t>
                    </m:r>
                    <m:r>
                      <a:rPr lang="en-US" i="1" dirty="0" smtClean="0">
                        <a:latin typeface="Cambria Math" panose="02040503050406030204" pitchFamily="18" charset="0"/>
                      </a:rPr>
                      <m:t>𝑖𝑗</m:t>
                    </m:r>
                  </m:oMath>
                </a14:m>
                <a:r>
                  <a:rPr lang="en-US" i="0" dirty="0">
                    <a:latin typeface="+mj-lt"/>
                  </a:rPr>
                  <a:t> </a:t>
                </a:r>
                <a:r>
                  <a:rPr lang="en-US" dirty="0"/>
                  <a:t>consists of a hypothetical assignment that has utility value.</a:t>
                </a:r>
              </a:p>
            </p:txBody>
          </p:sp>
        </mc:Choice>
        <mc:Fallback xmlns="">
          <p:sp>
            <p:nvSpPr>
              <p:cNvPr id="3" name="Content Placeholder 2">
                <a:extLst>
                  <a:ext uri="{FF2B5EF4-FFF2-40B4-BE49-F238E27FC236}">
                    <a16:creationId xmlns:a16="http://schemas.microsoft.com/office/drawing/2014/main" id="{6B5558B9-82D4-4D2D-9002-6B615126FA56}"/>
                  </a:ext>
                </a:extLst>
              </p:cNvPr>
              <p:cNvSpPr>
                <a:spLocks noGrp="1" noRot="1" noChangeAspect="1" noMove="1" noResize="1" noEditPoints="1" noAdjustHandles="1" noChangeArrowheads="1" noChangeShapeType="1" noTextEdit="1"/>
              </p:cNvSpPr>
              <p:nvPr>
                <p:ph idx="1"/>
              </p:nvPr>
            </p:nvSpPr>
            <p:spPr>
              <a:xfrm>
                <a:off x="478369" y="1213308"/>
                <a:ext cx="11473384" cy="3146311"/>
              </a:xfrm>
              <a:blipFill>
                <a:blip r:embed="rId3"/>
                <a:stretch>
                  <a:fillRect l="-1275" t="-1744" r="-319" b="-8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58AF9D-32C4-4BA2-8C61-9891004F9EE6}"/>
              </a:ext>
            </a:extLst>
          </p:cNvPr>
          <p:cNvSpPr>
            <a:spLocks noGrp="1"/>
          </p:cNvSpPr>
          <p:nvPr>
            <p:ph type="sldNum" sz="quarter" idx="12"/>
          </p:nvPr>
        </p:nvSpPr>
        <p:spPr/>
        <p:txBody>
          <a:bodyPr/>
          <a:lstStyle/>
          <a:p>
            <a:fld id="{81561042-0DC2-4A04-AA50-F6D44EB20EBA}" type="slidenum">
              <a:rPr lang="en-US" smtClean="0"/>
              <a:t>23</a:t>
            </a:fld>
            <a:endParaRPr lang="en-US"/>
          </a:p>
        </p:txBody>
      </p:sp>
      <p:sp>
        <p:nvSpPr>
          <p:cNvPr id="6" name="TextBox 5">
            <a:extLst>
              <a:ext uri="{FF2B5EF4-FFF2-40B4-BE49-F238E27FC236}">
                <a16:creationId xmlns:a16="http://schemas.microsoft.com/office/drawing/2014/main" id="{C0AAAEC6-B3D3-4EE8-93D0-7D55D29756BA}"/>
              </a:ext>
            </a:extLst>
          </p:cNvPr>
          <p:cNvSpPr txBox="1"/>
          <p:nvPr/>
        </p:nvSpPr>
        <p:spPr bwMode="gray">
          <a:xfrm>
            <a:off x="4251036" y="5144715"/>
            <a:ext cx="3923146" cy="369332"/>
          </a:xfrm>
          <a:prstGeom prst="rect">
            <a:avLst/>
          </a:prstGeom>
          <a:solidFill>
            <a:schemeClr val="accent3">
              <a:lumMod val="20000"/>
              <a:lumOff val="80000"/>
            </a:schemeClr>
          </a:solidFill>
        </p:spPr>
        <p:txBody>
          <a:bodyPr wrap="square">
            <a:spAutoFit/>
          </a:bodyPr>
          <a:lstStyle/>
          <a:p>
            <a:pPr algn="ctr"/>
            <a:r>
              <a:rPr lang="en-US" dirty="0"/>
              <a:t>Is this function submodular?</a:t>
            </a:r>
          </a:p>
        </p:txBody>
      </p:sp>
    </p:spTree>
    <p:extLst>
      <p:ext uri="{BB962C8B-B14F-4D97-AF65-F5344CB8AC3E}">
        <p14:creationId xmlns:p14="http://schemas.microsoft.com/office/powerpoint/2010/main" val="629059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3B32-E53C-4B3D-BFAC-B78C08141FB6}"/>
              </a:ext>
            </a:extLst>
          </p:cNvPr>
          <p:cNvSpPr>
            <a:spLocks noGrp="1"/>
          </p:cNvSpPr>
          <p:nvPr>
            <p:ph type="title"/>
          </p:nvPr>
        </p:nvSpPr>
        <p:spPr/>
        <p:txBody>
          <a:bodyPr/>
          <a:lstStyle/>
          <a:p>
            <a:r>
              <a:rPr lang="en-US" dirty="0"/>
              <a:t>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CC21D0-0A6E-4ED8-9751-1B09358EE27E}"/>
                  </a:ext>
                </a:extLst>
              </p:cNvPr>
              <p:cNvSpPr>
                <a:spLocks noGrp="1"/>
              </p:cNvSpPr>
              <p:nvPr>
                <p:ph idx="1"/>
              </p:nvPr>
            </p:nvSpPr>
            <p:spPr>
              <a:xfrm>
                <a:off x="478369" y="1063714"/>
                <a:ext cx="11473384" cy="1036033"/>
              </a:xfrm>
            </p:spPr>
            <p:txBody>
              <a:bodyPr/>
              <a:lstStyle/>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  +  </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BCC21D0-0A6E-4ED8-9751-1B09358EE27E}"/>
                  </a:ext>
                </a:extLst>
              </p:cNvPr>
              <p:cNvSpPr>
                <a:spLocks noGrp="1" noRot="1" noChangeAspect="1" noMove="1" noResize="1" noEditPoints="1" noAdjustHandles="1" noChangeArrowheads="1" noChangeShapeType="1" noTextEdit="1"/>
              </p:cNvSpPr>
              <p:nvPr>
                <p:ph idx="1"/>
              </p:nvPr>
            </p:nvSpPr>
            <p:spPr>
              <a:xfrm>
                <a:off x="478369" y="1063714"/>
                <a:ext cx="11473384" cy="1036033"/>
              </a:xfrm>
              <a:blipFill>
                <a:blip r:embed="rId2"/>
                <a:stretch>
                  <a:fillRect l="-690" t="-42941" b="-4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DB4B0E-7931-402A-A153-0DCA47E86357}"/>
              </a:ext>
            </a:extLst>
          </p:cNvPr>
          <p:cNvSpPr>
            <a:spLocks noGrp="1"/>
          </p:cNvSpPr>
          <p:nvPr>
            <p:ph type="sldNum" sz="quarter" idx="12"/>
          </p:nvPr>
        </p:nvSpPr>
        <p:spPr/>
        <p:txBody>
          <a:bodyPr/>
          <a:lstStyle/>
          <a:p>
            <a:fld id="{81561042-0DC2-4A04-AA50-F6D44EB20EBA}" type="slidenum">
              <a:rPr lang="en-US" smtClean="0"/>
              <a:t>24</a:t>
            </a:fld>
            <a:endParaRPr lang="en-US"/>
          </a:p>
        </p:txBody>
      </p:sp>
      <p:sp>
        <p:nvSpPr>
          <p:cNvPr id="6" name="Oval 5">
            <a:extLst>
              <a:ext uri="{FF2B5EF4-FFF2-40B4-BE49-F238E27FC236}">
                <a16:creationId xmlns:a16="http://schemas.microsoft.com/office/drawing/2014/main" id="{E5A35CF2-D9B3-4F90-97B3-77E9047E836A}"/>
              </a:ext>
            </a:extLst>
          </p:cNvPr>
          <p:cNvSpPr/>
          <p:nvPr/>
        </p:nvSpPr>
        <p:spPr bwMode="gray">
          <a:xfrm>
            <a:off x="2490587" y="2919978"/>
            <a:ext cx="2111842" cy="1764888"/>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661ECDE3-53BD-42CB-B9AE-4001A88CC9DA}"/>
              </a:ext>
            </a:extLst>
          </p:cNvPr>
          <p:cNvSpPr/>
          <p:nvPr/>
        </p:nvSpPr>
        <p:spPr bwMode="gray">
          <a:xfrm>
            <a:off x="828686" y="3000006"/>
            <a:ext cx="2155925" cy="154264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0" name="Straight Arrow Connector 9">
            <a:extLst>
              <a:ext uri="{FF2B5EF4-FFF2-40B4-BE49-F238E27FC236}">
                <a16:creationId xmlns:a16="http://schemas.microsoft.com/office/drawing/2014/main" id="{E632B591-689B-4E68-9147-ABCEB560CB8A}"/>
              </a:ext>
            </a:extLst>
          </p:cNvPr>
          <p:cNvCxnSpPr>
            <a:cxnSpLocks/>
            <a:endCxn id="23" idx="0"/>
          </p:cNvCxnSpPr>
          <p:nvPr/>
        </p:nvCxnSpPr>
        <p:spPr bwMode="gray">
          <a:xfrm flipH="1">
            <a:off x="1113411" y="3926771"/>
            <a:ext cx="285136" cy="712186"/>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1F9A744C-BFB1-4FD5-8D95-E3FC8D7BA763}"/>
              </a:ext>
            </a:extLst>
          </p:cNvPr>
          <p:cNvCxnSpPr>
            <a:cxnSpLocks/>
          </p:cNvCxnSpPr>
          <p:nvPr/>
        </p:nvCxnSpPr>
        <p:spPr bwMode="gray">
          <a:xfrm flipH="1">
            <a:off x="3490980" y="4272645"/>
            <a:ext cx="212678" cy="72656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D546227-6035-4F25-8D13-F0288A0763AA}"/>
              </a:ext>
            </a:extLst>
          </p:cNvPr>
          <p:cNvCxnSpPr>
            <a:cxnSpLocks/>
            <a:endCxn id="21" idx="0"/>
          </p:cNvCxnSpPr>
          <p:nvPr/>
        </p:nvCxnSpPr>
        <p:spPr bwMode="gray">
          <a:xfrm flipH="1">
            <a:off x="2136782" y="3898475"/>
            <a:ext cx="609149" cy="184095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9996D30-078F-43CF-87B5-1730F4132393}"/>
              </a:ext>
            </a:extLst>
          </p:cNvPr>
          <p:cNvSpPr txBox="1"/>
          <p:nvPr/>
        </p:nvSpPr>
        <p:spPr bwMode="gray">
          <a:xfrm>
            <a:off x="1582920" y="2126003"/>
            <a:ext cx="9150061" cy="641473"/>
          </a:xfrm>
          <a:prstGeom prst="rect">
            <a:avLst/>
          </a:prstGeom>
          <a:solidFill>
            <a:schemeClr val="bg1"/>
          </a:solidFill>
        </p:spPr>
        <p:txBody>
          <a:bodyPr wrap="square" lIns="182880" tIns="0" rIns="0" bIns="0" rtlCol="0">
            <a:noAutofit/>
          </a:bodyPr>
          <a:lstStyle/>
          <a:p>
            <a:pPr>
              <a:spcBef>
                <a:spcPts val="300"/>
              </a:spcBef>
              <a:spcAft>
                <a:spcPts val="300"/>
              </a:spcAft>
              <a:buClr>
                <a:schemeClr val="accent1"/>
              </a:buClr>
              <a:buSzPct val="90000"/>
            </a:pPr>
            <a:r>
              <a:rPr lang="en-US" b="1" u="sng" dirty="0"/>
              <a:t>Intuition of the proof:</a:t>
            </a:r>
            <a:r>
              <a:rPr lang="en-US" b="1" dirty="0"/>
              <a:t> </a:t>
            </a:r>
            <a:r>
              <a:rPr lang="en-US" dirty="0"/>
              <a:t>look the possible combinations of choices of services contained in A, B, or both.</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FB7919-2FB7-4F49-8C46-83BFBF5EFBFD}"/>
                  </a:ext>
                </a:extLst>
              </p:cNvPr>
              <p:cNvSpPr txBox="1"/>
              <p:nvPr/>
            </p:nvSpPr>
            <p:spPr bwMode="gray">
              <a:xfrm>
                <a:off x="5240128" y="3429000"/>
                <a:ext cx="6739195" cy="2365286"/>
              </a:xfrm>
              <a:prstGeom prst="rect">
                <a:avLst/>
              </a:prstGeom>
              <a:solidFill>
                <a:schemeClr val="accent3">
                  <a:lumMod val="20000"/>
                  <a:lumOff val="80000"/>
                </a:schemeClr>
              </a:solidFill>
            </p:spPr>
            <p:txBody>
              <a:bodyPr wrap="square" lIns="91440" tIns="91440" rIns="91440" bIns="91440" rtlCol="0">
                <a:noAutofit/>
              </a:bodyPr>
              <a:lstStyle/>
              <a:p>
                <a:pPr>
                  <a:spcBef>
                    <a:spcPts val="300"/>
                  </a:spcBef>
                  <a:spcAft>
                    <a:spcPts val="300"/>
                  </a:spcAft>
                  <a:buClr>
                    <a:schemeClr val="accent1"/>
                  </a:buClr>
                  <a:buSzPct val="90000"/>
                </a:pPr>
                <a:r>
                  <a:rPr lang="en-US" u="sng" dirty="0">
                    <a:latin typeface="Cambria Math" panose="02040503050406030204" pitchFamily="18" charset="0"/>
                  </a:rPr>
                  <a:t>Expressing this in equations, we get:</a:t>
                </a:r>
              </a:p>
              <a:p>
                <a:pPr>
                  <a:spcBef>
                    <a:spcPts val="300"/>
                  </a:spcBef>
                  <a:spcAft>
                    <a:spcPts val="300"/>
                  </a:spcAft>
                  <a:buClr>
                    <a:schemeClr val="accent1"/>
                  </a:buClr>
                  <a:buSzPct val="90000"/>
                </a:pPr>
                <a14:m>
                  <m:oMath xmlns:m="http://schemas.openxmlformats.org/officeDocument/2006/math">
                    <m:r>
                      <a:rPr lang="en-US"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b="0" i="1" smtClean="0">
                            <a:latin typeface="Cambria Math" panose="02040503050406030204" pitchFamily="18" charset="0"/>
                          </a:rPr>
                          <m:t>,</m:t>
                        </m:r>
                      </m:e>
                    </m:nary>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r>
                  <a:rPr lang="en-US" dirty="0"/>
                  <a:t> </a:t>
                </a:r>
              </a:p>
              <a:p>
                <a:pPr>
                  <a:spcBef>
                    <a:spcPts val="300"/>
                  </a:spcBef>
                  <a:spcAft>
                    <a:spcPts val="300"/>
                  </a:spcAft>
                  <a:buClr>
                    <a:schemeClr val="accent1"/>
                  </a:buClr>
                  <a:buSzPct val="90000"/>
                </a:pP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0" smtClean="0">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r>
                      <m:rPr>
                        <m:sty m:val="p"/>
                      </m:rPr>
                      <a:rPr lang="en-US" b="0" i="0" smtClean="0">
                        <a:latin typeface="Cambria Math" panose="02040503050406030204" pitchFamily="18" charset="0"/>
                      </a:rPr>
                      <m:t>max</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endParaRPr lang="en-US" dirty="0"/>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0"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oMath>
                </a14:m>
                <a:r>
                  <a:rPr lang="en-US" dirty="0"/>
                  <a:t> </a:t>
                </a:r>
              </a:p>
            </p:txBody>
          </p:sp>
        </mc:Choice>
        <mc:Fallback xmlns="">
          <p:sp>
            <p:nvSpPr>
              <p:cNvPr id="19" name="TextBox 18">
                <a:extLst>
                  <a:ext uri="{FF2B5EF4-FFF2-40B4-BE49-F238E27FC236}">
                    <a16:creationId xmlns:a16="http://schemas.microsoft.com/office/drawing/2014/main" id="{10FB7919-2FB7-4F49-8C46-83BFBF5EFBFD}"/>
                  </a:ext>
                </a:extLst>
              </p:cNvPr>
              <p:cNvSpPr txBox="1">
                <a:spLocks noRot="1" noChangeAspect="1" noMove="1" noResize="1" noEditPoints="1" noAdjustHandles="1" noChangeArrowheads="1" noChangeShapeType="1" noTextEdit="1"/>
              </p:cNvSpPr>
              <p:nvPr/>
            </p:nvSpPr>
            <p:spPr bwMode="gray">
              <a:xfrm>
                <a:off x="5240128" y="3429000"/>
                <a:ext cx="6739195" cy="2365286"/>
              </a:xfrm>
              <a:prstGeom prst="rect">
                <a:avLst/>
              </a:prstGeom>
              <a:blipFill>
                <a:blip r:embed="rId3"/>
                <a:stretch>
                  <a:fillRect l="-814" t="-1289" b="-9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8BADA-5531-47DE-A149-243A51B4AB5C}"/>
                  </a:ext>
                </a:extLst>
              </p:cNvPr>
              <p:cNvSpPr txBox="1"/>
              <p:nvPr/>
            </p:nvSpPr>
            <p:spPr bwMode="gray">
              <a:xfrm>
                <a:off x="3114599" y="4903773"/>
                <a:ext cx="710065" cy="43458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𝐴</m:t>
                          </m:r>
                        </m:sub>
                      </m:sSub>
                    </m:oMath>
                  </m:oMathPara>
                </a14:m>
                <a:endParaRPr lang="en-US" sz="2400" dirty="0" err="1"/>
              </a:p>
            </p:txBody>
          </p:sp>
        </mc:Choice>
        <mc:Fallback xmlns="">
          <p:sp>
            <p:nvSpPr>
              <p:cNvPr id="20" name="TextBox 19">
                <a:extLst>
                  <a:ext uri="{FF2B5EF4-FFF2-40B4-BE49-F238E27FC236}">
                    <a16:creationId xmlns:a16="http://schemas.microsoft.com/office/drawing/2014/main" id="{1358BADA-5531-47DE-A149-243A51B4AB5C}"/>
                  </a:ext>
                </a:extLst>
              </p:cNvPr>
              <p:cNvSpPr txBox="1">
                <a:spLocks noRot="1" noChangeAspect="1" noMove="1" noResize="1" noEditPoints="1" noAdjustHandles="1" noChangeArrowheads="1" noChangeShapeType="1" noTextEdit="1"/>
              </p:cNvSpPr>
              <p:nvPr/>
            </p:nvSpPr>
            <p:spPr bwMode="gray">
              <a:xfrm>
                <a:off x="3114599" y="4903773"/>
                <a:ext cx="710065" cy="434583"/>
              </a:xfrm>
              <a:prstGeom prst="rect">
                <a:avLst/>
              </a:prstGeom>
              <a:blipFill>
                <a:blip r:embed="rId4"/>
                <a:stretch>
                  <a:fillRect l="-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83BA32-A402-4A84-B709-77FE5D7FCF15}"/>
                  </a:ext>
                </a:extLst>
              </p:cNvPr>
              <p:cNvSpPr txBox="1"/>
              <p:nvPr/>
            </p:nvSpPr>
            <p:spPr bwMode="gray">
              <a:xfrm>
                <a:off x="1781749" y="5739433"/>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𝑢</m:t>
                          </m:r>
                        </m:e>
                        <m:sub>
                          <m:r>
                            <a:rPr lang="en-US" sz="2400" b="0" i="1" dirty="0" smtClean="0">
                              <a:latin typeface="Cambria Math" panose="02040503050406030204" pitchFamily="18" charset="0"/>
                            </a:rPr>
                            <m:t>𝑖</m:t>
                          </m:r>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m:t>
                          </m:r>
                          <m:r>
                            <a:rPr lang="en-US" sz="2400" b="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𝐵</m:t>
                          </m:r>
                        </m:sub>
                      </m:sSub>
                    </m:oMath>
                  </m:oMathPara>
                </a14:m>
                <a:endParaRPr lang="en-US" sz="2400" dirty="0" err="1"/>
              </a:p>
            </p:txBody>
          </p:sp>
        </mc:Choice>
        <mc:Fallback xmlns="">
          <p:sp>
            <p:nvSpPr>
              <p:cNvPr id="21" name="TextBox 20">
                <a:extLst>
                  <a:ext uri="{FF2B5EF4-FFF2-40B4-BE49-F238E27FC236}">
                    <a16:creationId xmlns:a16="http://schemas.microsoft.com/office/drawing/2014/main" id="{6383BA32-A402-4A84-B709-77FE5D7FCF15}"/>
                  </a:ext>
                </a:extLst>
              </p:cNvPr>
              <p:cNvSpPr txBox="1">
                <a:spLocks noRot="1" noChangeAspect="1" noMove="1" noResize="1" noEditPoints="1" noAdjustHandles="1" noChangeArrowheads="1" noChangeShapeType="1" noTextEdit="1"/>
              </p:cNvSpPr>
              <p:nvPr/>
            </p:nvSpPr>
            <p:spPr bwMode="gray">
              <a:xfrm>
                <a:off x="1781749" y="5739433"/>
                <a:ext cx="710065" cy="345187"/>
              </a:xfrm>
              <a:prstGeom prst="rect">
                <a:avLst/>
              </a:prstGeom>
              <a:blipFill>
                <a:blip r:embed="rId5"/>
                <a:stretch>
                  <a:fillRect l="-29060" r="-1196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F0DF09-4135-402D-BE3B-4FE2EE72F1D2}"/>
                  </a:ext>
                </a:extLst>
              </p:cNvPr>
              <p:cNvSpPr txBox="1"/>
              <p:nvPr/>
            </p:nvSpPr>
            <p:spPr bwMode="gray">
              <a:xfrm>
                <a:off x="758378" y="4638957"/>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a:latin typeface="Cambria Math" panose="02040503050406030204" pitchFamily="18" charset="0"/>
                            </a:rPr>
                            <m:t>𝐵</m:t>
                          </m:r>
                        </m:sub>
                      </m:sSub>
                    </m:oMath>
                  </m:oMathPara>
                </a14:m>
                <a:endParaRPr lang="en-US" sz="2400" dirty="0" err="1"/>
              </a:p>
            </p:txBody>
          </p:sp>
        </mc:Choice>
        <mc:Fallback xmlns="">
          <p:sp>
            <p:nvSpPr>
              <p:cNvPr id="23" name="TextBox 22">
                <a:extLst>
                  <a:ext uri="{FF2B5EF4-FFF2-40B4-BE49-F238E27FC236}">
                    <a16:creationId xmlns:a16="http://schemas.microsoft.com/office/drawing/2014/main" id="{8BF0DF09-4135-402D-BE3B-4FE2EE72F1D2}"/>
                  </a:ext>
                </a:extLst>
              </p:cNvPr>
              <p:cNvSpPr txBox="1">
                <a:spLocks noRot="1" noChangeAspect="1" noMove="1" noResize="1" noEditPoints="1" noAdjustHandles="1" noChangeArrowheads="1" noChangeShapeType="1" noTextEdit="1"/>
              </p:cNvSpPr>
              <p:nvPr/>
            </p:nvSpPr>
            <p:spPr bwMode="gray">
              <a:xfrm>
                <a:off x="758378" y="4638957"/>
                <a:ext cx="710065" cy="345187"/>
              </a:xfrm>
              <a:prstGeom prst="rect">
                <a:avLst/>
              </a:prstGeom>
              <a:blipFill>
                <a:blip r:embed="rId6"/>
                <a:stretch>
                  <a:fillRect l="-8547" b="-1578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BEA53AA-1D12-4F2B-A5D4-DB02C3BDF3CF}"/>
              </a:ext>
            </a:extLst>
          </p:cNvPr>
          <p:cNvSpPr txBox="1"/>
          <p:nvPr/>
        </p:nvSpPr>
        <p:spPr bwMode="gray">
          <a:xfrm>
            <a:off x="43753" y="5030905"/>
            <a:ext cx="1723462" cy="584775"/>
          </a:xfrm>
          <a:prstGeom prst="rect">
            <a:avLst/>
          </a:prstGeom>
          <a:noFill/>
        </p:spPr>
        <p:txBody>
          <a:bodyPr wrap="square">
            <a:spAutoFit/>
          </a:bodyPr>
          <a:lstStyle/>
          <a:p>
            <a:pPr algn="ctr"/>
            <a:r>
              <a:rPr lang="en-US" sz="1600" dirty="0"/>
              <a:t>service in </a:t>
            </a:r>
            <a:r>
              <a:rPr lang="en-US" sz="1600" i="1" dirty="0"/>
              <a:t>A, </a:t>
            </a:r>
            <a:r>
              <a:rPr lang="en-US" sz="1600" dirty="0"/>
              <a:t>that is not in </a:t>
            </a:r>
            <a:r>
              <a:rPr lang="en-US" sz="1600" i="1" dirty="0"/>
              <a:t>B</a:t>
            </a:r>
            <a:r>
              <a:rPr lang="en-US" sz="1600" dirty="0"/>
              <a:t> </a:t>
            </a:r>
          </a:p>
        </p:txBody>
      </p:sp>
      <p:sp>
        <p:nvSpPr>
          <p:cNvPr id="25" name="TextBox 24">
            <a:extLst>
              <a:ext uri="{FF2B5EF4-FFF2-40B4-BE49-F238E27FC236}">
                <a16:creationId xmlns:a16="http://schemas.microsoft.com/office/drawing/2014/main" id="{1D51F7F1-AE4B-4D3E-A4EB-ED2DF0EA9C0B}"/>
              </a:ext>
            </a:extLst>
          </p:cNvPr>
          <p:cNvSpPr txBox="1"/>
          <p:nvPr/>
        </p:nvSpPr>
        <p:spPr bwMode="gray">
          <a:xfrm>
            <a:off x="1169428" y="6037231"/>
            <a:ext cx="1849872" cy="584775"/>
          </a:xfrm>
          <a:prstGeom prst="rect">
            <a:avLst/>
          </a:prstGeom>
          <a:noFill/>
        </p:spPr>
        <p:txBody>
          <a:bodyPr wrap="square">
            <a:spAutoFit/>
          </a:bodyPr>
          <a:lstStyle/>
          <a:p>
            <a:pPr algn="ctr"/>
            <a:r>
              <a:rPr lang="en-US" sz="1600" dirty="0"/>
              <a:t>service in </a:t>
            </a:r>
            <a:r>
              <a:rPr lang="en-US" sz="1600" i="1" dirty="0"/>
              <a:t>A, </a:t>
            </a:r>
            <a:r>
              <a:rPr lang="en-US" sz="1600" dirty="0"/>
              <a:t>that is also in </a:t>
            </a:r>
            <a:r>
              <a:rPr lang="en-US" sz="1600" i="1" dirty="0"/>
              <a:t>B</a:t>
            </a:r>
            <a:endParaRPr lang="en-US" sz="1600" dirty="0"/>
          </a:p>
        </p:txBody>
      </p:sp>
      <p:sp>
        <p:nvSpPr>
          <p:cNvPr id="28" name="TextBox 27">
            <a:extLst>
              <a:ext uri="{FF2B5EF4-FFF2-40B4-BE49-F238E27FC236}">
                <a16:creationId xmlns:a16="http://schemas.microsoft.com/office/drawing/2014/main" id="{8D13AEEE-492B-4057-8AC1-813A783611DB}"/>
              </a:ext>
            </a:extLst>
          </p:cNvPr>
          <p:cNvSpPr txBox="1"/>
          <p:nvPr/>
        </p:nvSpPr>
        <p:spPr bwMode="gray">
          <a:xfrm>
            <a:off x="2640694" y="5333714"/>
            <a:ext cx="1723462" cy="584775"/>
          </a:xfrm>
          <a:prstGeom prst="rect">
            <a:avLst/>
          </a:prstGeom>
          <a:noFill/>
        </p:spPr>
        <p:txBody>
          <a:bodyPr wrap="square">
            <a:spAutoFit/>
          </a:bodyPr>
          <a:lstStyle/>
          <a:p>
            <a:pPr algn="ctr"/>
            <a:r>
              <a:rPr lang="en-US" sz="1600" dirty="0"/>
              <a:t>service in B</a:t>
            </a:r>
            <a:r>
              <a:rPr lang="en-US" sz="1600" i="1" dirty="0"/>
              <a:t>, </a:t>
            </a:r>
            <a:r>
              <a:rPr lang="en-US" sz="1600" dirty="0"/>
              <a:t>that is not in A </a:t>
            </a:r>
          </a:p>
        </p:txBody>
      </p:sp>
    </p:spTree>
    <p:extLst>
      <p:ext uri="{BB962C8B-B14F-4D97-AF65-F5344CB8AC3E}">
        <p14:creationId xmlns:p14="http://schemas.microsoft.com/office/powerpoint/2010/main" val="15566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19" grpId="0" animBg="1"/>
      <p:bldP spid="20" grpId="0"/>
      <p:bldP spid="21"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13CC-DC47-4469-A5BA-41D532A6217A}"/>
              </a:ext>
            </a:extLst>
          </p:cNvPr>
          <p:cNvSpPr>
            <a:spLocks noGrp="1"/>
          </p:cNvSpPr>
          <p:nvPr>
            <p:ph type="title"/>
          </p:nvPr>
        </p:nvSpPr>
        <p:spPr/>
        <p:txBody>
          <a:bodyPr/>
          <a:lstStyle/>
          <a:p>
            <a:r>
              <a:rPr lang="en-US" dirty="0"/>
              <a:t>Four cases</a:t>
            </a:r>
          </a:p>
        </p:txBody>
      </p:sp>
      <p:sp>
        <p:nvSpPr>
          <p:cNvPr id="4" name="Slide Number Placeholder 3">
            <a:extLst>
              <a:ext uri="{FF2B5EF4-FFF2-40B4-BE49-F238E27FC236}">
                <a16:creationId xmlns:a16="http://schemas.microsoft.com/office/drawing/2014/main" id="{94739D8F-342F-4C0F-A522-D103A196BB40}"/>
              </a:ext>
            </a:extLst>
          </p:cNvPr>
          <p:cNvSpPr>
            <a:spLocks noGrp="1"/>
          </p:cNvSpPr>
          <p:nvPr>
            <p:ph type="sldNum" sz="quarter" idx="12"/>
          </p:nvPr>
        </p:nvSpPr>
        <p:spPr/>
        <p:txBody>
          <a:bodyPr/>
          <a:lstStyle/>
          <a:p>
            <a:fld id="{81561042-0DC2-4A04-AA50-F6D44EB20EBA}" type="slidenum">
              <a:rPr lang="en-US" smtClean="0"/>
              <a:t>25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376E11-F669-4DF1-91BF-0BC39C315AF6}"/>
                  </a:ext>
                </a:extLst>
              </p:cNvPr>
              <p:cNvSpPr txBox="1"/>
              <p:nvPr/>
            </p:nvSpPr>
            <p:spPr bwMode="gray">
              <a:xfrm>
                <a:off x="3508823" y="1012132"/>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Case-1</a:t>
                </a:r>
                <a:r>
                  <a:rPr lang="en-US" sz="1600" b="1" dirty="0">
                    <a:latin typeface="+mj-lt"/>
                  </a:rPr>
                  <a:t>: </a:t>
                </a:r>
                <a:r>
                  <a:rPr lang="en-US" sz="1600" dirty="0">
                    <a:latin typeface="+mj-lt"/>
                  </a:rPr>
                  <a:t>the service in the intersection has </a:t>
                </a:r>
                <a:r>
                  <a:rPr lang="en-US" sz="1600" b="1" dirty="0">
                    <a:latin typeface="+mj-lt"/>
                  </a:rPr>
                  <a:t>lower</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m:t>
                        </m:r>
                        <m:r>
                          <m:rPr>
                            <m:sty m:val="p"/>
                          </m:rPr>
                          <a:rPr lang="en-US" sz="1600" b="0" i="0" dirty="0" smtClean="0">
                            <a:latin typeface="Cambria Math" panose="02040503050406030204" pitchFamily="18" charset="0"/>
                            <a:ea typeface="Cambria Math" panose="02040503050406030204" pitchFamily="18" charset="0"/>
                          </a:rPr>
                          <m:t>min</m:t>
                        </m:r>
                        <m:r>
                          <a:rPr lang="en-US" sz="1600" b="0" i="1"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 </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e>
                    </m:d>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r>
                      <a:rPr lang="en-US" sz="1600" b="0" i="1" smtClean="0">
                        <a:latin typeface="Cambria Math" panose="02040503050406030204" pitchFamily="18" charset="0"/>
                      </a:rPr>
                      <m:t>=2+1</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inequality</a:t>
                </a:r>
                <a:r>
                  <a:rPr lang="en-US" sz="1600" dirty="0">
                    <a:latin typeface="+mj-lt"/>
                  </a:rPr>
                  <a:t> </a:t>
                </a:r>
                <a14:m>
                  <m:oMath xmlns:m="http://schemas.openxmlformats.org/officeDocument/2006/math">
                    <m:r>
                      <a:rPr lang="en-US" sz="1600" i="1" dirty="0" smtClean="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b="0" i="1" dirty="0" smtClean="0">
                        <a:latin typeface="Cambria Math" panose="02040503050406030204" pitchFamily="18" charset="0"/>
                      </a:rPr>
                      <m:t>&gt;</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5" name="TextBox 4">
                <a:extLst>
                  <a:ext uri="{FF2B5EF4-FFF2-40B4-BE49-F238E27FC236}">
                    <a16:creationId xmlns:a16="http://schemas.microsoft.com/office/drawing/2014/main" id="{2A376E11-F669-4DF1-91BF-0BC39C315AF6}"/>
                  </a:ext>
                </a:extLst>
              </p:cNvPr>
              <p:cNvSpPr txBox="1">
                <a:spLocks noRot="1" noChangeAspect="1" noMove="1" noResize="1" noEditPoints="1" noAdjustHandles="1" noChangeArrowheads="1" noChangeShapeType="1" noTextEdit="1"/>
              </p:cNvSpPr>
              <p:nvPr/>
            </p:nvSpPr>
            <p:spPr bwMode="gray">
              <a:xfrm>
                <a:off x="3508823" y="1012132"/>
                <a:ext cx="7721599" cy="1501379"/>
              </a:xfrm>
              <a:prstGeom prst="rect">
                <a:avLst/>
              </a:prstGeom>
              <a:blipFill>
                <a:blip r:embed="rId3"/>
                <a:stretch>
                  <a:fillRect l="-1659" t="-4065" b="-1016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13F50B2-DFD5-440C-8E1B-346C69060016}"/>
              </a:ext>
            </a:extLst>
          </p:cNvPr>
          <p:cNvSpPr/>
          <p:nvPr/>
        </p:nvSpPr>
        <p:spPr bwMode="gray">
          <a:xfrm>
            <a:off x="1458071" y="1023112"/>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0E33D39E-1AD4-4BC0-B5ED-9C022546D99C}"/>
              </a:ext>
            </a:extLst>
          </p:cNvPr>
          <p:cNvSpPr/>
          <p:nvPr/>
        </p:nvSpPr>
        <p:spPr bwMode="gray">
          <a:xfrm>
            <a:off x="279753" y="1046884"/>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E1D8FBA7-50EA-4840-9CD8-5D2341C55AB2}"/>
              </a:ext>
            </a:extLst>
          </p:cNvPr>
          <p:cNvCxnSpPr>
            <a:cxnSpLocks/>
          </p:cNvCxnSpPr>
          <p:nvPr/>
        </p:nvCxnSpPr>
        <p:spPr bwMode="gray">
          <a:xfrm flipH="1">
            <a:off x="499660" y="1667070"/>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961CD4C-5F80-43A1-AACE-7E46C79FCA9A}"/>
              </a:ext>
            </a:extLst>
          </p:cNvPr>
          <p:cNvCxnSpPr>
            <a:cxnSpLocks/>
            <a:endCxn id="11" idx="0"/>
          </p:cNvCxnSpPr>
          <p:nvPr/>
        </p:nvCxnSpPr>
        <p:spPr bwMode="gray">
          <a:xfrm>
            <a:off x="2353597" y="1760024"/>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CFFF058E-34B5-43A8-8615-89BC32835FA5}"/>
              </a:ext>
            </a:extLst>
          </p:cNvPr>
          <p:cNvCxnSpPr>
            <a:cxnSpLocks/>
            <a:endCxn id="12" idx="0"/>
          </p:cNvCxnSpPr>
          <p:nvPr/>
        </p:nvCxnSpPr>
        <p:spPr bwMode="gray">
          <a:xfrm flipH="1">
            <a:off x="1599350" y="1609750"/>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E70FB-2D2B-41E5-B573-75615366A90C}"/>
                  </a:ext>
                </a:extLst>
              </p:cNvPr>
              <p:cNvSpPr txBox="1"/>
              <p:nvPr/>
            </p:nvSpPr>
            <p:spPr bwMode="gray">
              <a:xfrm>
                <a:off x="2173515" y="2519172"/>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=2</m:t>
                      </m:r>
                    </m:oMath>
                  </m:oMathPara>
                </a14:m>
                <a:endParaRPr lang="en-US" sz="1200" dirty="0" err="1"/>
              </a:p>
            </p:txBody>
          </p:sp>
        </mc:Choice>
        <mc:Fallback xmlns="">
          <p:sp>
            <p:nvSpPr>
              <p:cNvPr id="11" name="TextBox 10">
                <a:extLst>
                  <a:ext uri="{FF2B5EF4-FFF2-40B4-BE49-F238E27FC236}">
                    <a16:creationId xmlns:a16="http://schemas.microsoft.com/office/drawing/2014/main" id="{ED8E70FB-2D2B-41E5-B573-75615366A90C}"/>
                  </a:ext>
                </a:extLst>
              </p:cNvPr>
              <p:cNvSpPr txBox="1">
                <a:spLocks noRot="1" noChangeAspect="1" noMove="1" noResize="1" noEditPoints="1" noAdjustHandles="1" noChangeArrowheads="1" noChangeShapeType="1" noTextEdit="1"/>
              </p:cNvSpPr>
              <p:nvPr/>
            </p:nvSpPr>
            <p:spPr bwMode="gray">
              <a:xfrm>
                <a:off x="2173515" y="2519172"/>
                <a:ext cx="929362" cy="221572"/>
              </a:xfrm>
              <a:prstGeom prst="rect">
                <a:avLst/>
              </a:prstGeom>
              <a:blipFill>
                <a:blip r:embed="rId4"/>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3BA56C-6C89-4A06-AEB7-D50BC1E56188}"/>
                  </a:ext>
                </a:extLst>
              </p:cNvPr>
              <p:cNvSpPr txBox="1"/>
              <p:nvPr/>
            </p:nvSpPr>
            <p:spPr bwMode="gray">
              <a:xfrm>
                <a:off x="1196581" y="2547263"/>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=1</a:t>
                </a:r>
                <a:endParaRPr lang="en-US" sz="1200" dirty="0" err="1"/>
              </a:p>
            </p:txBody>
          </p:sp>
        </mc:Choice>
        <mc:Fallback xmlns="">
          <p:sp>
            <p:nvSpPr>
              <p:cNvPr id="12" name="TextBox 11">
                <a:extLst>
                  <a:ext uri="{FF2B5EF4-FFF2-40B4-BE49-F238E27FC236}">
                    <a16:creationId xmlns:a16="http://schemas.microsoft.com/office/drawing/2014/main" id="{783BA56C-6C89-4A06-AEB7-D50BC1E56188}"/>
                  </a:ext>
                </a:extLst>
              </p:cNvPr>
              <p:cNvSpPr txBox="1">
                <a:spLocks noRot="1" noChangeAspect="1" noMove="1" noResize="1" noEditPoints="1" noAdjustHandles="1" noChangeArrowheads="1" noChangeShapeType="1" noTextEdit="1"/>
              </p:cNvSpPr>
              <p:nvPr/>
            </p:nvSpPr>
            <p:spPr bwMode="gray">
              <a:xfrm>
                <a:off x="1196581" y="2547263"/>
                <a:ext cx="805537" cy="221572"/>
              </a:xfrm>
              <a:prstGeom prst="rect">
                <a:avLst/>
              </a:prstGeom>
              <a:blipFill>
                <a:blip r:embed="rId5"/>
                <a:stretch>
                  <a:fillRect t="-25000" r="-757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64B827-E6CF-4DF0-A1A5-167354236126}"/>
                  </a:ext>
                </a:extLst>
              </p:cNvPr>
              <p:cNvSpPr txBox="1"/>
              <p:nvPr/>
            </p:nvSpPr>
            <p:spPr bwMode="gray">
              <a:xfrm>
                <a:off x="115703" y="2501774"/>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=2</a:t>
                </a:r>
                <a:endParaRPr lang="en-US" sz="1200" dirty="0" err="1"/>
              </a:p>
            </p:txBody>
          </p:sp>
        </mc:Choice>
        <mc:Fallback xmlns="">
          <p:sp>
            <p:nvSpPr>
              <p:cNvPr id="13" name="TextBox 12">
                <a:extLst>
                  <a:ext uri="{FF2B5EF4-FFF2-40B4-BE49-F238E27FC236}">
                    <a16:creationId xmlns:a16="http://schemas.microsoft.com/office/drawing/2014/main" id="{3364B827-E6CF-4DF0-A1A5-167354236126}"/>
                  </a:ext>
                </a:extLst>
              </p:cNvPr>
              <p:cNvSpPr txBox="1">
                <a:spLocks noRot="1" noChangeAspect="1" noMove="1" noResize="1" noEditPoints="1" noAdjustHandles="1" noChangeArrowheads="1" noChangeShapeType="1" noTextEdit="1"/>
              </p:cNvSpPr>
              <p:nvPr/>
            </p:nvSpPr>
            <p:spPr bwMode="gray">
              <a:xfrm>
                <a:off x="115703" y="2501774"/>
                <a:ext cx="879494" cy="251898"/>
              </a:xfrm>
              <a:prstGeom prst="rect">
                <a:avLst/>
              </a:prstGeom>
              <a:blipFill>
                <a:blip r:embed="rId6"/>
                <a:stretch>
                  <a:fillRect t="-21429"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AB4139-2747-4FB3-A35E-903534BCE7ED}"/>
                  </a:ext>
                </a:extLst>
              </p:cNvPr>
              <p:cNvSpPr txBox="1"/>
              <p:nvPr/>
            </p:nvSpPr>
            <p:spPr bwMode="gray">
              <a:xfrm>
                <a:off x="3508822" y="3015386"/>
                <a:ext cx="7671183"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Cases-2 and 3</a:t>
                </a:r>
                <a:r>
                  <a:rPr lang="en-US" sz="1600" b="1" dirty="0">
                    <a:latin typeface="+mj-lt"/>
                  </a:rPr>
                  <a:t>: </a:t>
                </a:r>
                <a:r>
                  <a:rPr lang="en-US" sz="1600" dirty="0">
                    <a:latin typeface="+mj-lt"/>
                  </a:rPr>
                  <a:t>the service in the intersection has </a:t>
                </a:r>
                <a:r>
                  <a:rPr lang="en-US" sz="1600" b="1" dirty="0">
                    <a:latin typeface="+mj-lt"/>
                  </a:rPr>
                  <a:t>higher</a:t>
                </a:r>
                <a:r>
                  <a:rPr lang="en-US" sz="1600" dirty="0">
                    <a:latin typeface="+mj-lt"/>
                  </a:rPr>
                  <a:t> utility for </a:t>
                </a:r>
                <a14:m>
                  <m:oMath xmlns:m="http://schemas.openxmlformats.org/officeDocument/2006/math">
                    <m:r>
                      <a:rPr lang="en-US" sz="1600" i="1" dirty="0" smtClean="0">
                        <a:latin typeface="Cambria Math" panose="02040503050406030204" pitchFamily="18" charset="0"/>
                      </a:rPr>
                      <m:t>𝐵</m:t>
                    </m:r>
                  </m:oMath>
                </a14:m>
                <a:r>
                  <a:rPr lang="en-US" sz="1600" dirty="0">
                    <a:latin typeface="+mj-lt"/>
                  </a:rPr>
                  <a:t>, hence </a:t>
                </a:r>
                <a:r>
                  <a:rPr lang="en-US" sz="1600" b="1" dirty="0">
                    <a:latin typeface="+mj-lt"/>
                  </a:rPr>
                  <a:t>it dominates </a:t>
                </a:r>
                <a:r>
                  <a:rPr lang="en-US" sz="1600" dirty="0">
                    <a:latin typeface="+mj-lt"/>
                  </a:rPr>
                  <a:t>other items in not A,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&lt;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m:t>
                    </m:r>
                    <m:r>
                      <a:rPr lang="pt-BR" sz="1600" b="0" i="1" smtClean="0">
                        <a:latin typeface="Cambria Math" panose="02040503050406030204" pitchFamily="18" charset="0"/>
                      </a:rPr>
                      <m:t>+2</m:t>
                    </m:r>
                    <m:r>
                      <a:rPr lang="en-US" sz="1600" b="0" i="1" smtClean="0">
                        <a:latin typeface="Cambria Math" panose="02040503050406030204" pitchFamily="18" charset="0"/>
                      </a:rPr>
                      <m:t> </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0" smtClean="0">
                        <a:latin typeface="Cambria Math" panose="02040503050406030204" pitchFamily="18" charset="0"/>
                      </a:rPr>
                      <m:t>)</m:t>
                    </m:r>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=3+2</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equality</a:t>
                </a:r>
                <a:r>
                  <a:rPr lang="en-US" sz="1600" dirty="0">
                    <a:latin typeface="+mj-lt"/>
                  </a:rPr>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p>
              <a:p>
                <a:pPr>
                  <a:spcBef>
                    <a:spcPts val="300"/>
                  </a:spcBef>
                  <a:spcAft>
                    <a:spcPts val="300"/>
                  </a:spcAft>
                  <a:buClr>
                    <a:schemeClr val="accent1"/>
                  </a:buClr>
                  <a:buSzPct val="90000"/>
                </a:pPr>
                <a:endParaRPr lang="en-US" sz="1600" dirty="0">
                  <a:latin typeface="+mj-lt"/>
                </a:endParaRPr>
              </a:p>
            </p:txBody>
          </p:sp>
        </mc:Choice>
        <mc:Fallback xmlns="">
          <p:sp>
            <p:nvSpPr>
              <p:cNvPr id="16" name="TextBox 15">
                <a:extLst>
                  <a:ext uri="{FF2B5EF4-FFF2-40B4-BE49-F238E27FC236}">
                    <a16:creationId xmlns:a16="http://schemas.microsoft.com/office/drawing/2014/main" id="{84AB4139-2747-4FB3-A35E-903534BCE7ED}"/>
                  </a:ext>
                </a:extLst>
              </p:cNvPr>
              <p:cNvSpPr txBox="1">
                <a:spLocks noRot="1" noChangeAspect="1" noMove="1" noResize="1" noEditPoints="1" noAdjustHandles="1" noChangeArrowheads="1" noChangeShapeType="1" noTextEdit="1"/>
              </p:cNvSpPr>
              <p:nvPr/>
            </p:nvSpPr>
            <p:spPr bwMode="gray">
              <a:xfrm>
                <a:off x="3508822" y="3015386"/>
                <a:ext cx="7671183" cy="1501379"/>
              </a:xfrm>
              <a:prstGeom prst="rect">
                <a:avLst/>
              </a:prstGeom>
              <a:blipFill>
                <a:blip r:embed="rId7"/>
                <a:stretch>
                  <a:fillRect l="-1669" t="-4472" r="-2226" b="-8537"/>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BC225707-71EA-4EAA-805B-AB76DF8B2822}"/>
              </a:ext>
            </a:extLst>
          </p:cNvPr>
          <p:cNvSpPr/>
          <p:nvPr/>
        </p:nvSpPr>
        <p:spPr bwMode="gray">
          <a:xfrm>
            <a:off x="1530349" y="2934916"/>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8" name="Oval 17">
            <a:extLst>
              <a:ext uri="{FF2B5EF4-FFF2-40B4-BE49-F238E27FC236}">
                <a16:creationId xmlns:a16="http://schemas.microsoft.com/office/drawing/2014/main" id="{36497094-D984-4EBD-9D49-F167439AA6CB}"/>
              </a:ext>
            </a:extLst>
          </p:cNvPr>
          <p:cNvSpPr/>
          <p:nvPr/>
        </p:nvSpPr>
        <p:spPr bwMode="gray">
          <a:xfrm>
            <a:off x="352031" y="295868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9" name="Straight Arrow Connector 18">
            <a:extLst>
              <a:ext uri="{FF2B5EF4-FFF2-40B4-BE49-F238E27FC236}">
                <a16:creationId xmlns:a16="http://schemas.microsoft.com/office/drawing/2014/main" id="{D79E3AC0-EDF6-4AD9-8415-DBEF99731AA5}"/>
              </a:ext>
            </a:extLst>
          </p:cNvPr>
          <p:cNvCxnSpPr>
            <a:cxnSpLocks/>
          </p:cNvCxnSpPr>
          <p:nvPr/>
        </p:nvCxnSpPr>
        <p:spPr bwMode="gray">
          <a:xfrm flipH="1">
            <a:off x="571938" y="3578874"/>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23025AB-BCC7-4366-A5ED-1ECFA024FD9D}"/>
              </a:ext>
            </a:extLst>
          </p:cNvPr>
          <p:cNvCxnSpPr>
            <a:cxnSpLocks/>
            <a:endCxn id="22" idx="0"/>
          </p:cNvCxnSpPr>
          <p:nvPr/>
        </p:nvCxnSpPr>
        <p:spPr bwMode="gray">
          <a:xfrm>
            <a:off x="2425875" y="3671828"/>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F933E62-53D0-438C-9EB1-54FE86CCB0F5}"/>
              </a:ext>
            </a:extLst>
          </p:cNvPr>
          <p:cNvCxnSpPr>
            <a:cxnSpLocks/>
            <a:endCxn id="23" idx="0"/>
          </p:cNvCxnSpPr>
          <p:nvPr/>
        </p:nvCxnSpPr>
        <p:spPr bwMode="gray">
          <a:xfrm flipH="1">
            <a:off x="1671628" y="352155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5A6471-7E0F-4E33-9C49-55D277B2276E}"/>
                  </a:ext>
                </a:extLst>
              </p:cNvPr>
              <p:cNvSpPr txBox="1"/>
              <p:nvPr/>
            </p:nvSpPr>
            <p:spPr bwMode="gray">
              <a:xfrm>
                <a:off x="2245793" y="4430976"/>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22" name="TextBox 21">
                <a:extLst>
                  <a:ext uri="{FF2B5EF4-FFF2-40B4-BE49-F238E27FC236}">
                    <a16:creationId xmlns:a16="http://schemas.microsoft.com/office/drawing/2014/main" id="{E95A6471-7E0F-4E33-9C49-55D277B2276E}"/>
                  </a:ext>
                </a:extLst>
              </p:cNvPr>
              <p:cNvSpPr txBox="1">
                <a:spLocks noRot="1" noChangeAspect="1" noMove="1" noResize="1" noEditPoints="1" noAdjustHandles="1" noChangeArrowheads="1" noChangeShapeType="1" noTextEdit="1"/>
              </p:cNvSpPr>
              <p:nvPr/>
            </p:nvSpPr>
            <p:spPr bwMode="gray">
              <a:xfrm>
                <a:off x="2245793" y="4430976"/>
                <a:ext cx="929362" cy="22157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DD46C5-51C1-4634-B3D9-28B2C99C43C5}"/>
                  </a:ext>
                </a:extLst>
              </p:cNvPr>
              <p:cNvSpPr txBox="1"/>
              <p:nvPr/>
            </p:nvSpPr>
            <p:spPr bwMode="gray">
              <a:xfrm>
                <a:off x="1268859" y="4459067"/>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23" name="TextBox 22">
                <a:extLst>
                  <a:ext uri="{FF2B5EF4-FFF2-40B4-BE49-F238E27FC236}">
                    <a16:creationId xmlns:a16="http://schemas.microsoft.com/office/drawing/2014/main" id="{CCDD46C5-51C1-4634-B3D9-28B2C99C43C5}"/>
                  </a:ext>
                </a:extLst>
              </p:cNvPr>
              <p:cNvSpPr txBox="1">
                <a:spLocks noRot="1" noChangeAspect="1" noMove="1" noResize="1" noEditPoints="1" noAdjustHandles="1" noChangeArrowheads="1" noChangeShapeType="1" noTextEdit="1"/>
              </p:cNvSpPr>
              <p:nvPr/>
            </p:nvSpPr>
            <p:spPr bwMode="gray">
              <a:xfrm>
                <a:off x="1268859" y="4459067"/>
                <a:ext cx="805537" cy="221572"/>
              </a:xfrm>
              <a:prstGeom prst="rect">
                <a:avLst/>
              </a:prstGeom>
              <a:blipFill>
                <a:blip r:embed="rId9"/>
                <a:stretch>
                  <a:fillRect t="-24324" r="-7576"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E268A1-1210-458A-8990-DD01D6E30D6C}"/>
                  </a:ext>
                </a:extLst>
              </p:cNvPr>
              <p:cNvSpPr txBox="1"/>
              <p:nvPr/>
            </p:nvSpPr>
            <p:spPr bwMode="gray">
              <a:xfrm>
                <a:off x="187981" y="4413578"/>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=3</a:t>
                </a:r>
                <a:endParaRPr lang="en-US" sz="1200" dirty="0" err="1"/>
              </a:p>
            </p:txBody>
          </p:sp>
        </mc:Choice>
        <mc:Fallback xmlns="">
          <p:sp>
            <p:nvSpPr>
              <p:cNvPr id="24" name="TextBox 23">
                <a:extLst>
                  <a:ext uri="{FF2B5EF4-FFF2-40B4-BE49-F238E27FC236}">
                    <a16:creationId xmlns:a16="http://schemas.microsoft.com/office/drawing/2014/main" id="{14E268A1-1210-458A-8990-DD01D6E30D6C}"/>
                  </a:ext>
                </a:extLst>
              </p:cNvPr>
              <p:cNvSpPr txBox="1">
                <a:spLocks noRot="1" noChangeAspect="1" noMove="1" noResize="1" noEditPoints="1" noAdjustHandles="1" noChangeArrowheads="1" noChangeShapeType="1" noTextEdit="1"/>
              </p:cNvSpPr>
              <p:nvPr/>
            </p:nvSpPr>
            <p:spPr bwMode="gray">
              <a:xfrm>
                <a:off x="187981" y="4413578"/>
                <a:ext cx="879494" cy="251898"/>
              </a:xfrm>
              <a:prstGeom prst="rect">
                <a:avLst/>
              </a:prstGeom>
              <a:blipFill>
                <a:blip r:embed="rId10"/>
                <a:stretch>
                  <a:fillRect t="-21951"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275262F-1D0C-4650-A6C2-CD280685EEDC}"/>
                  </a:ext>
                </a:extLst>
              </p:cNvPr>
              <p:cNvSpPr txBox="1"/>
              <p:nvPr/>
            </p:nvSpPr>
            <p:spPr bwMode="gray">
              <a:xfrm>
                <a:off x="3462660" y="4990521"/>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Case-3</a:t>
                </a:r>
                <a:r>
                  <a:rPr lang="en-US" sz="1600" b="1" dirty="0">
                    <a:latin typeface="+mj-lt"/>
                  </a:rPr>
                  <a:t>: </a:t>
                </a:r>
                <a:r>
                  <a:rPr lang="en-US" sz="1600" dirty="0">
                    <a:latin typeface="+mj-lt"/>
                  </a:rPr>
                  <a:t>the services in the intersection has the </a:t>
                </a:r>
                <a:r>
                  <a:rPr lang="en-US" sz="1600" b="1" dirty="0">
                    <a:latin typeface="+mj-lt"/>
                  </a:rPr>
                  <a:t>highest</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&gt;</m:t>
                        </m:r>
                        <m:r>
                          <m:rPr>
                            <m:sty m:val="p"/>
                          </m:rPr>
                          <a:rPr lang="en-US" sz="1600" b="0" i="0" dirty="0" smtClean="0">
                            <a:latin typeface="Cambria Math" panose="02040503050406030204" pitchFamily="18" charset="0"/>
                            <a:ea typeface="Cambria Math" panose="02040503050406030204" pitchFamily="18" charset="0"/>
                          </a:rPr>
                          <m:t>max</m:t>
                        </m:r>
                        <m:r>
                          <a:rPr lang="en-US" sz="1600" b="0" i="1" dirty="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pt-BR" sz="1600" b="0" i="1"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i="1" dirty="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r>
                  <a:rPr lang="en-US" sz="1600" dirty="0"/>
                  <a:t>which implies the </a:t>
                </a:r>
                <a:r>
                  <a:rPr lang="en-US" sz="1600" b="1" dirty="0"/>
                  <a:t>equality</a:t>
                </a:r>
                <a:r>
                  <a:rPr lang="en-US" sz="1600" dirty="0"/>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25" name="TextBox 24">
                <a:extLst>
                  <a:ext uri="{FF2B5EF4-FFF2-40B4-BE49-F238E27FC236}">
                    <a16:creationId xmlns:a16="http://schemas.microsoft.com/office/drawing/2014/main" id="{0275262F-1D0C-4650-A6C2-CD280685EEDC}"/>
                  </a:ext>
                </a:extLst>
              </p:cNvPr>
              <p:cNvSpPr txBox="1">
                <a:spLocks noRot="1" noChangeAspect="1" noMove="1" noResize="1" noEditPoints="1" noAdjustHandles="1" noChangeArrowheads="1" noChangeShapeType="1" noTextEdit="1"/>
              </p:cNvSpPr>
              <p:nvPr/>
            </p:nvSpPr>
            <p:spPr bwMode="gray">
              <a:xfrm>
                <a:off x="3462660" y="4990521"/>
                <a:ext cx="7721599" cy="1501379"/>
              </a:xfrm>
              <a:prstGeom prst="rect">
                <a:avLst/>
              </a:prstGeom>
              <a:blipFill>
                <a:blip r:embed="rId11"/>
                <a:stretch>
                  <a:fillRect l="-1579" t="-4472" b="-853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4984734-B473-4F1A-9027-0DD7EF891B8F}"/>
              </a:ext>
            </a:extLst>
          </p:cNvPr>
          <p:cNvSpPr/>
          <p:nvPr/>
        </p:nvSpPr>
        <p:spPr bwMode="gray">
          <a:xfrm>
            <a:off x="1405327" y="5001501"/>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7" name="Oval 26">
            <a:extLst>
              <a:ext uri="{FF2B5EF4-FFF2-40B4-BE49-F238E27FC236}">
                <a16:creationId xmlns:a16="http://schemas.microsoft.com/office/drawing/2014/main" id="{BCC8125E-FC08-49AD-A16F-EFB07668BE8B}"/>
              </a:ext>
            </a:extLst>
          </p:cNvPr>
          <p:cNvSpPr/>
          <p:nvPr/>
        </p:nvSpPr>
        <p:spPr bwMode="gray">
          <a:xfrm>
            <a:off x="227009" y="502527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28" name="Straight Arrow Connector 27">
            <a:extLst>
              <a:ext uri="{FF2B5EF4-FFF2-40B4-BE49-F238E27FC236}">
                <a16:creationId xmlns:a16="http://schemas.microsoft.com/office/drawing/2014/main" id="{8F381DE8-989D-4FCB-B06F-10253F31B0B3}"/>
              </a:ext>
            </a:extLst>
          </p:cNvPr>
          <p:cNvCxnSpPr>
            <a:cxnSpLocks/>
          </p:cNvCxnSpPr>
          <p:nvPr/>
        </p:nvCxnSpPr>
        <p:spPr bwMode="gray">
          <a:xfrm flipH="1">
            <a:off x="446916" y="5645459"/>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5148ACB8-5139-4B90-815E-89BEF8E02897}"/>
              </a:ext>
            </a:extLst>
          </p:cNvPr>
          <p:cNvCxnSpPr>
            <a:cxnSpLocks/>
            <a:endCxn id="31" idx="0"/>
          </p:cNvCxnSpPr>
          <p:nvPr/>
        </p:nvCxnSpPr>
        <p:spPr bwMode="gray">
          <a:xfrm>
            <a:off x="2300853" y="5738413"/>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03E099F-9D88-40FC-BA07-2069CA03BC7D}"/>
              </a:ext>
            </a:extLst>
          </p:cNvPr>
          <p:cNvCxnSpPr>
            <a:cxnSpLocks/>
            <a:endCxn id="32" idx="0"/>
          </p:cNvCxnSpPr>
          <p:nvPr/>
        </p:nvCxnSpPr>
        <p:spPr bwMode="gray">
          <a:xfrm flipH="1">
            <a:off x="1546606" y="5588139"/>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01E920-15E2-430D-839B-EB8099B776AF}"/>
                  </a:ext>
                </a:extLst>
              </p:cNvPr>
              <p:cNvSpPr txBox="1"/>
              <p:nvPr/>
            </p:nvSpPr>
            <p:spPr bwMode="gray">
              <a:xfrm>
                <a:off x="2120771" y="6497561"/>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31" name="TextBox 30">
                <a:extLst>
                  <a:ext uri="{FF2B5EF4-FFF2-40B4-BE49-F238E27FC236}">
                    <a16:creationId xmlns:a16="http://schemas.microsoft.com/office/drawing/2014/main" id="{9B01E920-15E2-430D-839B-EB8099B776AF}"/>
                  </a:ext>
                </a:extLst>
              </p:cNvPr>
              <p:cNvSpPr txBox="1">
                <a:spLocks noRot="1" noChangeAspect="1" noMove="1" noResize="1" noEditPoints="1" noAdjustHandles="1" noChangeArrowheads="1" noChangeShapeType="1" noTextEdit="1"/>
              </p:cNvSpPr>
              <p:nvPr/>
            </p:nvSpPr>
            <p:spPr bwMode="gray">
              <a:xfrm>
                <a:off x="2120771" y="6497561"/>
                <a:ext cx="929362" cy="22157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34A244-F376-414F-9007-7C0267129CE9}"/>
                  </a:ext>
                </a:extLst>
              </p:cNvPr>
              <p:cNvSpPr txBox="1"/>
              <p:nvPr/>
            </p:nvSpPr>
            <p:spPr bwMode="gray">
              <a:xfrm>
                <a:off x="1143837" y="6525652"/>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32" name="TextBox 31">
                <a:extLst>
                  <a:ext uri="{FF2B5EF4-FFF2-40B4-BE49-F238E27FC236}">
                    <a16:creationId xmlns:a16="http://schemas.microsoft.com/office/drawing/2014/main" id="{B234A244-F376-414F-9007-7C0267129CE9}"/>
                  </a:ext>
                </a:extLst>
              </p:cNvPr>
              <p:cNvSpPr txBox="1">
                <a:spLocks noRot="1" noChangeAspect="1" noMove="1" noResize="1" noEditPoints="1" noAdjustHandles="1" noChangeArrowheads="1" noChangeShapeType="1" noTextEdit="1"/>
              </p:cNvSpPr>
              <p:nvPr/>
            </p:nvSpPr>
            <p:spPr bwMode="gray">
              <a:xfrm>
                <a:off x="1143837" y="6525652"/>
                <a:ext cx="805537" cy="221572"/>
              </a:xfrm>
              <a:prstGeom prst="rect">
                <a:avLst/>
              </a:prstGeom>
              <a:blipFill>
                <a:blip r:embed="rId13"/>
                <a:stretch>
                  <a:fillRect l="-758" t="-24324" r="-6818"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1AD41F2-CBD1-4ECF-B67C-060E17A27321}"/>
                  </a:ext>
                </a:extLst>
              </p:cNvPr>
              <p:cNvSpPr txBox="1"/>
              <p:nvPr/>
            </p:nvSpPr>
            <p:spPr bwMode="gray">
              <a:xfrm>
                <a:off x="62959" y="6480163"/>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=1</a:t>
                </a:r>
                <a:endParaRPr lang="en-US" sz="1200" dirty="0" err="1"/>
              </a:p>
            </p:txBody>
          </p:sp>
        </mc:Choice>
        <mc:Fallback xmlns="">
          <p:sp>
            <p:nvSpPr>
              <p:cNvPr id="33" name="TextBox 32">
                <a:extLst>
                  <a:ext uri="{FF2B5EF4-FFF2-40B4-BE49-F238E27FC236}">
                    <a16:creationId xmlns:a16="http://schemas.microsoft.com/office/drawing/2014/main" id="{31AD41F2-CBD1-4ECF-B67C-060E17A27321}"/>
                  </a:ext>
                </a:extLst>
              </p:cNvPr>
              <p:cNvSpPr txBox="1">
                <a:spLocks noRot="1" noChangeAspect="1" noMove="1" noResize="1" noEditPoints="1" noAdjustHandles="1" noChangeArrowheads="1" noChangeShapeType="1" noTextEdit="1"/>
              </p:cNvSpPr>
              <p:nvPr/>
            </p:nvSpPr>
            <p:spPr bwMode="gray">
              <a:xfrm>
                <a:off x="62959" y="6480163"/>
                <a:ext cx="879494" cy="251898"/>
              </a:xfrm>
              <a:prstGeom prst="rect">
                <a:avLst/>
              </a:prstGeom>
              <a:blipFill>
                <a:blip r:embed="rId14"/>
                <a:stretch>
                  <a:fillRect t="-21951" b="-9756"/>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7BB06F6B-4009-4431-B6D9-A3F3B8110C89}"/>
              </a:ext>
            </a:extLst>
          </p:cNvPr>
          <p:cNvCxnSpPr/>
          <p:nvPr/>
        </p:nvCxnSpPr>
        <p:spPr bwMode="gray">
          <a:xfrm flipV="1">
            <a:off x="187980" y="4749855"/>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11723C-58C4-4F41-B7B6-8163F83CCE74}"/>
              </a:ext>
            </a:extLst>
          </p:cNvPr>
          <p:cNvCxnSpPr/>
          <p:nvPr/>
        </p:nvCxnSpPr>
        <p:spPr bwMode="gray">
          <a:xfrm flipV="1">
            <a:off x="187979" y="2802756"/>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61C699B-BE29-4396-8E6C-FBF9CCDC4BA9}"/>
              </a:ext>
            </a:extLst>
          </p:cNvPr>
          <p:cNvSpPr/>
          <p:nvPr/>
        </p:nvSpPr>
        <p:spPr bwMode="gray">
          <a:xfrm>
            <a:off x="7560824" y="4287819"/>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5BAF3220-087B-47D4-8D12-933595B8A81D}"/>
              </a:ext>
            </a:extLst>
          </p:cNvPr>
          <p:cNvSpPr/>
          <p:nvPr/>
        </p:nvSpPr>
        <p:spPr bwMode="gray">
          <a:xfrm>
            <a:off x="7748122" y="2295868"/>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Rectangle 39">
            <a:extLst>
              <a:ext uri="{FF2B5EF4-FFF2-40B4-BE49-F238E27FC236}">
                <a16:creationId xmlns:a16="http://schemas.microsoft.com/office/drawing/2014/main" id="{70F644B1-1DDF-4550-A4C0-1DA05AFF133B}"/>
              </a:ext>
            </a:extLst>
          </p:cNvPr>
          <p:cNvSpPr/>
          <p:nvPr/>
        </p:nvSpPr>
        <p:spPr bwMode="gray">
          <a:xfrm>
            <a:off x="7519522" y="6247635"/>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1788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par>
                          <p:cTn id="27" fill="hold">
                            <p:stCondLst>
                              <p:cond delay="0"/>
                            </p:stCondLst>
                            <p:childTnLst>
                              <p:par>
                                <p:cTn id="28" presetID="14" presetClass="entr" presetSubtype="1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par>
                          <p:cTn id="51" fill="hold">
                            <p:stCondLst>
                              <p:cond delay="0"/>
                            </p:stCondLst>
                            <p:childTnLst>
                              <p:par>
                                <p:cTn id="52" presetID="14" presetClass="entr" presetSubtype="1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2" grpId="0"/>
      <p:bldP spid="23" grpId="0"/>
      <p:bldP spid="24" grpId="0"/>
      <p:bldP spid="25" grpId="0"/>
      <p:bldP spid="26" grpId="0" animBg="1"/>
      <p:bldP spid="27" grpId="0" animBg="1"/>
      <p:bldP spid="31" grpId="0"/>
      <p:bldP spid="32" grpId="0"/>
      <p:bldP spid="33" grpId="0"/>
      <p:bldP spid="38"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E331-D936-4AA2-A208-D9FE9383EC17}"/>
              </a:ext>
            </a:extLst>
          </p:cNvPr>
          <p:cNvSpPr>
            <a:spLocks noGrp="1"/>
          </p:cNvSpPr>
          <p:nvPr>
            <p:ph type="title"/>
          </p:nvPr>
        </p:nvSpPr>
        <p:spPr/>
        <p:txBody>
          <a:bodyPr/>
          <a:lstStyle/>
          <a:p>
            <a:r>
              <a:rPr lang="en-US" dirty="0"/>
              <a:t>Non-Decreasing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3AA927-EECB-4FC1-B51A-CFE89360279F}"/>
                  </a:ext>
                </a:extLst>
              </p:cNvPr>
              <p:cNvSpPr>
                <a:spLocks noGrp="1"/>
              </p:cNvSpPr>
              <p:nvPr>
                <p:ph idx="1"/>
              </p:nvPr>
            </p:nvSpPr>
            <p:spPr>
              <a:xfrm>
                <a:off x="478369" y="1213308"/>
                <a:ext cx="6630522" cy="3694858"/>
              </a:xfrm>
            </p:spPr>
            <p:txBody>
              <a:bodyPr/>
              <a:lstStyle/>
              <a:p>
                <a:r>
                  <a:rPr lang="en-US" dirty="0"/>
                  <a:t>If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oMath>
                </a14:m>
                <a:endParaRPr lang="en-US" b="0" i="1" dirty="0">
                  <a:latin typeface="Cambria Math" panose="02040503050406030204" pitchFamily="18" charset="0"/>
                  <a:ea typeface="Cambria Math" panose="02040503050406030204" pitchFamily="18" charset="0"/>
                </a:endParaRPr>
              </a:p>
              <a:p>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e>
                    </m:nary>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e>
                    </m:nary>
                  </m:oMath>
                </a14:m>
                <a:endParaRPr lang="en-US" dirty="0">
                  <a:ea typeface="Cambria Math" panose="02040503050406030204" pitchFamily="18" charset="0"/>
                </a:endParaRPr>
              </a:p>
              <a:p>
                <a:endParaRPr lang="en-US" dirty="0"/>
              </a:p>
              <a:p>
                <a:r>
                  <a:rPr lang="en-US" u="sng" dirty="0"/>
                  <a:t>Because</a:t>
                </a:r>
                <a:r>
                  <a:rPr lang="en-US" dirty="0"/>
                  <a:t>:</a:t>
                </a:r>
              </a:p>
              <a:p>
                <a:pPr marL="342900" indent="-342900">
                  <a:buFontTx/>
                  <a:buChar char="-"/>
                </a:pPr>
                <a:r>
                  <a:rPr lang="en-US" dirty="0"/>
                  <a:t>there is more to choose in </a:t>
                </a:r>
                <a:r>
                  <a:rPr lang="en-US" i="1" dirty="0"/>
                  <a:t>B</a:t>
                </a:r>
                <a:r>
                  <a:rPr lang="en-US" dirty="0"/>
                  <a:t> than in </a:t>
                </a:r>
                <a:r>
                  <a:rPr lang="en-US" i="1" dirty="0"/>
                  <a:t>A</a:t>
                </a:r>
                <a:r>
                  <a:rPr lang="en-US" dirty="0"/>
                  <a:t> </a:t>
                </a:r>
              </a:p>
              <a:p>
                <a:pPr marL="342900" indent="-342900">
                  <a:buFontTx/>
                  <a:buChar char="-"/>
                </a:pPr>
                <a:r>
                  <a:rPr lang="en-US" dirty="0"/>
                  <a:t>each new choice does not affect the utility of previous choices.</a:t>
                </a:r>
              </a:p>
              <a:p>
                <a:pPr marL="584194" lvl="1" indent="-342900">
                  <a:buFontTx/>
                  <a:buChar char="-"/>
                </a:pPr>
                <a:r>
                  <a:rPr lang="en-US" dirty="0"/>
                  <a:t>note, however, that every new choice, changes the utility of future choices.</a:t>
                </a:r>
              </a:p>
            </p:txBody>
          </p:sp>
        </mc:Choice>
        <mc:Fallback xmlns="">
          <p:sp>
            <p:nvSpPr>
              <p:cNvPr id="3" name="Content Placeholder 2">
                <a:extLst>
                  <a:ext uri="{FF2B5EF4-FFF2-40B4-BE49-F238E27FC236}">
                    <a16:creationId xmlns:a16="http://schemas.microsoft.com/office/drawing/2014/main" id="{283AA927-EECB-4FC1-B51A-CFE89360279F}"/>
                  </a:ext>
                </a:extLst>
              </p:cNvPr>
              <p:cNvSpPr>
                <a:spLocks noGrp="1" noRot="1" noChangeAspect="1" noMove="1" noResize="1" noEditPoints="1" noAdjustHandles="1" noChangeArrowheads="1" noChangeShapeType="1" noTextEdit="1"/>
              </p:cNvSpPr>
              <p:nvPr>
                <p:ph idx="1"/>
              </p:nvPr>
            </p:nvSpPr>
            <p:spPr>
              <a:xfrm>
                <a:off x="478369" y="1213308"/>
                <a:ext cx="6630522" cy="3694858"/>
              </a:xfrm>
              <a:blipFill>
                <a:blip r:embed="rId3"/>
                <a:stretch>
                  <a:fillRect l="-2206" t="-1485" b="-29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B6B378-C52D-4D02-A982-99CDAC4D7791}"/>
              </a:ext>
            </a:extLst>
          </p:cNvPr>
          <p:cNvSpPr>
            <a:spLocks noGrp="1"/>
          </p:cNvSpPr>
          <p:nvPr>
            <p:ph type="sldNum" sz="quarter" idx="12"/>
          </p:nvPr>
        </p:nvSpPr>
        <p:spPr/>
        <p:txBody>
          <a:bodyPr/>
          <a:lstStyle/>
          <a:p>
            <a:fld id="{81561042-0DC2-4A04-AA50-F6D44EB20EBA}" type="slidenum">
              <a:rPr lang="en-US" smtClean="0"/>
              <a:t>26</a:t>
            </a:fld>
            <a:endParaRPr lang="en-US"/>
          </a:p>
        </p:txBody>
      </p:sp>
      <p:sp>
        <p:nvSpPr>
          <p:cNvPr id="5" name="Oval 4">
            <a:extLst>
              <a:ext uri="{FF2B5EF4-FFF2-40B4-BE49-F238E27FC236}">
                <a16:creationId xmlns:a16="http://schemas.microsoft.com/office/drawing/2014/main" id="{E5FE02F5-1E41-45B6-883F-8FA727FFC5F9}"/>
              </a:ext>
            </a:extLst>
          </p:cNvPr>
          <p:cNvSpPr/>
          <p:nvPr/>
        </p:nvSpPr>
        <p:spPr bwMode="gray">
          <a:xfrm>
            <a:off x="8402805" y="2498582"/>
            <a:ext cx="3124395" cy="140957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tx1"/>
                </a:solidFill>
              </a:rPr>
              <a:t>B</a:t>
            </a:r>
          </a:p>
        </p:txBody>
      </p:sp>
      <p:sp>
        <p:nvSpPr>
          <p:cNvPr id="6" name="Oval 5">
            <a:extLst>
              <a:ext uri="{FF2B5EF4-FFF2-40B4-BE49-F238E27FC236}">
                <a16:creationId xmlns:a16="http://schemas.microsoft.com/office/drawing/2014/main" id="{FD7F2DE3-5EBB-4469-AD61-0AA2754FB303}"/>
              </a:ext>
            </a:extLst>
          </p:cNvPr>
          <p:cNvSpPr/>
          <p:nvPr/>
        </p:nvSpPr>
        <p:spPr bwMode="gray">
          <a:xfrm>
            <a:off x="8420414" y="2644007"/>
            <a:ext cx="1981108"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71DED57B-9BDD-4512-8B62-4BE3765B2592}"/>
              </a:ext>
            </a:extLst>
          </p:cNvPr>
          <p:cNvCxnSpPr>
            <a:cxnSpLocks/>
          </p:cNvCxnSpPr>
          <p:nvPr/>
        </p:nvCxnSpPr>
        <p:spPr bwMode="gray">
          <a:xfrm>
            <a:off x="10984373" y="3426811"/>
            <a:ext cx="132400"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4F7AE533-424C-471B-8CE0-DA23C490B99D}"/>
              </a:ext>
            </a:extLst>
          </p:cNvPr>
          <p:cNvCxnSpPr>
            <a:cxnSpLocks/>
          </p:cNvCxnSpPr>
          <p:nvPr/>
        </p:nvCxnSpPr>
        <p:spPr bwMode="gray">
          <a:xfrm flipH="1">
            <a:off x="9581399" y="338439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3D77FE-0DA3-497C-8038-1967F540711A}"/>
                  </a:ext>
                </a:extLst>
              </p:cNvPr>
              <p:cNvSpPr txBox="1"/>
              <p:nvPr/>
            </p:nvSpPr>
            <p:spPr bwMode="gray">
              <a:xfrm>
                <a:off x="10550263" y="4080449"/>
                <a:ext cx="1233761" cy="24145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𝐴</m:t>
                          </m:r>
                        </m:sub>
                      </m:sSub>
                    </m:oMath>
                  </m:oMathPara>
                </a14:m>
                <a:endParaRPr lang="en-US" dirty="0" err="1"/>
              </a:p>
            </p:txBody>
          </p:sp>
        </mc:Choice>
        <mc:Fallback xmlns="">
          <p:sp>
            <p:nvSpPr>
              <p:cNvPr id="10" name="TextBox 9">
                <a:extLst>
                  <a:ext uri="{FF2B5EF4-FFF2-40B4-BE49-F238E27FC236}">
                    <a16:creationId xmlns:a16="http://schemas.microsoft.com/office/drawing/2014/main" id="{923D77FE-0DA3-497C-8038-1967F540711A}"/>
                  </a:ext>
                </a:extLst>
              </p:cNvPr>
              <p:cNvSpPr txBox="1">
                <a:spLocks noRot="1" noChangeAspect="1" noMove="1" noResize="1" noEditPoints="1" noAdjustHandles="1" noChangeArrowheads="1" noChangeShapeType="1" noTextEdit="1"/>
              </p:cNvSpPr>
              <p:nvPr/>
            </p:nvSpPr>
            <p:spPr bwMode="gray">
              <a:xfrm>
                <a:off x="10550263" y="4080449"/>
                <a:ext cx="1233761" cy="241458"/>
              </a:xfrm>
              <a:prstGeom prst="rect">
                <a:avLst/>
              </a:prstGeom>
              <a:blipFill>
                <a:blip r:embed="rId4"/>
                <a:stretch>
                  <a:fillRect b="-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1B1245-D9BF-41D6-A158-0CC1E83927CC}"/>
                  </a:ext>
                </a:extLst>
              </p:cNvPr>
              <p:cNvSpPr txBox="1"/>
              <p:nvPr/>
            </p:nvSpPr>
            <p:spPr bwMode="gray">
              <a:xfrm>
                <a:off x="7513404" y="4047401"/>
                <a:ext cx="1911762" cy="27450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𝐴</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oMath>
                </a14:m>
                <a:endParaRPr lang="en-US" dirty="0" err="1"/>
              </a:p>
            </p:txBody>
          </p:sp>
        </mc:Choice>
        <mc:Fallback xmlns="">
          <p:sp>
            <p:nvSpPr>
              <p:cNvPr id="11" name="TextBox 10">
                <a:extLst>
                  <a:ext uri="{FF2B5EF4-FFF2-40B4-BE49-F238E27FC236}">
                    <a16:creationId xmlns:a16="http://schemas.microsoft.com/office/drawing/2014/main" id="{D11B1245-D9BF-41D6-A158-0CC1E83927CC}"/>
                  </a:ext>
                </a:extLst>
              </p:cNvPr>
              <p:cNvSpPr txBox="1">
                <a:spLocks noRot="1" noChangeAspect="1" noMove="1" noResize="1" noEditPoints="1" noAdjustHandles="1" noChangeArrowheads="1" noChangeShapeType="1" noTextEdit="1"/>
              </p:cNvSpPr>
              <p:nvPr/>
            </p:nvSpPr>
            <p:spPr bwMode="gray">
              <a:xfrm>
                <a:off x="7513404" y="4047401"/>
                <a:ext cx="1911762" cy="274506"/>
              </a:xfrm>
              <a:prstGeom prst="rect">
                <a:avLst/>
              </a:prstGeom>
              <a:blipFill>
                <a:blip r:embed="rId5"/>
                <a:stretch>
                  <a:fillRect t="-31111" b="-48889"/>
                </a:stretch>
              </a:blipFill>
            </p:spPr>
            <p:txBody>
              <a:bodyPr/>
              <a:lstStyle/>
              <a:p>
                <a:r>
                  <a:rPr lang="en-US">
                    <a:noFill/>
                  </a:rPr>
                  <a:t> </a:t>
                </a:r>
              </a:p>
            </p:txBody>
          </p:sp>
        </mc:Fallback>
      </mc:AlternateContent>
    </p:spTree>
    <p:extLst>
      <p:ext uri="{BB962C8B-B14F-4D97-AF65-F5344CB8AC3E}">
        <p14:creationId xmlns:p14="http://schemas.microsoft.com/office/powerpoint/2010/main" val="244253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42DC-462B-41E9-BDE6-22B0A5C68021}"/>
              </a:ext>
            </a:extLst>
          </p:cNvPr>
          <p:cNvSpPr>
            <a:spLocks noGrp="1"/>
          </p:cNvSpPr>
          <p:nvPr>
            <p:ph type="title"/>
          </p:nvPr>
        </p:nvSpPr>
        <p:spPr/>
        <p:txBody>
          <a:bodyPr/>
          <a:lstStyle/>
          <a:p>
            <a:r>
              <a:rPr lang="en-US" dirty="0"/>
              <a:t>Why is </a:t>
            </a:r>
            <a:r>
              <a:rPr lang="en-US" dirty="0" err="1"/>
              <a:t>submodularity</a:t>
            </a:r>
            <a:r>
              <a:rPr lang="en-US" dirty="0"/>
              <a:t>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5CB85-4DD5-4E1F-82B7-CBA060A566D2}"/>
                  </a:ext>
                </a:extLst>
              </p:cNvPr>
              <p:cNvSpPr>
                <a:spLocks noGrp="1"/>
              </p:cNvSpPr>
              <p:nvPr>
                <p:ph idx="1"/>
              </p:nvPr>
            </p:nvSpPr>
            <p:spPr>
              <a:xfrm>
                <a:off x="478369" y="1213308"/>
                <a:ext cx="11473384" cy="5041380"/>
              </a:xfrm>
            </p:spPr>
            <p:txBody>
              <a:bodyPr/>
              <a:lstStyle/>
              <a:p>
                <a:r>
                  <a:rPr lang="en-US" dirty="0"/>
                  <a:t>Allows to approximate to NP-hard problems of finding optimal subset of items that maximize or minimize an objective function, e.g., coverage, influence, etc.</a:t>
                </a:r>
              </a:p>
              <a:p>
                <a:endParaRPr lang="en-US" dirty="0"/>
              </a:p>
              <a:p>
                <a:r>
                  <a:rPr lang="en-US" dirty="0"/>
                  <a:t>This is possible via a greedy algorithm, i.e., greedily selecting items in </a:t>
                </a:r>
                <a:r>
                  <a:rPr lang="en-US" i="1" dirty="0"/>
                  <a:t>A</a:t>
                </a:r>
                <a:r>
                  <a:rPr lang="en-US" dirty="0"/>
                  <a:t>.</a:t>
                </a:r>
              </a:p>
              <a:p>
                <a:endParaRPr lang="en-US" dirty="0"/>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𝑔𝑟𝑒𝑒𝑑𝑦</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𝑒</m:t>
                            </m:r>
                          </m:den>
                        </m:f>
                      </m:e>
                    </m:d>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lim>
                    </m:limLow>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oMath>
                </a14:m>
                <a:r>
                  <a:rPr lang="en-US" dirty="0"/>
                  <a:t>, i.e., approximation a lower bound of ~63% of the optimum </a:t>
                </a:r>
                <a14:m>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oMath>
                </a14:m>
                <a:r>
                  <a:rPr lang="en-US" dirty="0"/>
                  <a:t> [</a:t>
                </a:r>
                <a:r>
                  <a:rPr lang="en-US" dirty="0" err="1"/>
                  <a:t>Nemhauser</a:t>
                </a:r>
                <a:r>
                  <a:rPr lang="en-US" dirty="0"/>
                  <a:t> et al. 1978]</a:t>
                </a:r>
              </a:p>
              <a:p>
                <a:endParaRPr lang="en-US" dirty="0"/>
              </a:p>
              <a:p>
                <a:r>
                  <a:rPr lang="en-US" dirty="0"/>
                  <a:t>Submodular functions occur in several real-world phenomena</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A25CB85-4DD5-4E1F-82B7-CBA060A566D2}"/>
                  </a:ext>
                </a:extLst>
              </p:cNvPr>
              <p:cNvSpPr>
                <a:spLocks noGrp="1" noRot="1" noChangeAspect="1" noMove="1" noResize="1" noEditPoints="1" noAdjustHandles="1" noChangeArrowheads="1" noChangeShapeType="1" noTextEdit="1"/>
              </p:cNvSpPr>
              <p:nvPr>
                <p:ph idx="1"/>
              </p:nvPr>
            </p:nvSpPr>
            <p:spPr>
              <a:xfrm>
                <a:off x="478369" y="1213308"/>
                <a:ext cx="11473384" cy="5041380"/>
              </a:xfrm>
              <a:blipFill>
                <a:blip r:embed="rId2"/>
                <a:stretch>
                  <a:fillRect l="-1275" t="-1088" r="-15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78960-F2DF-4A13-85EA-E2E080F33C5D}"/>
              </a:ext>
            </a:extLst>
          </p:cNvPr>
          <p:cNvSpPr>
            <a:spLocks noGrp="1"/>
          </p:cNvSpPr>
          <p:nvPr>
            <p:ph type="sldNum" sz="quarter" idx="12"/>
          </p:nvPr>
        </p:nvSpPr>
        <p:spPr/>
        <p:txBody>
          <a:bodyPr/>
          <a:lstStyle/>
          <a:p>
            <a:fld id="{81561042-0DC2-4A04-AA50-F6D44EB20EBA}" type="slidenum">
              <a:rPr lang="en-US" smtClean="0"/>
              <a:t>27</a:t>
            </a:fld>
            <a:endParaRPr lang="en-US"/>
          </a:p>
        </p:txBody>
      </p:sp>
      <p:sp>
        <p:nvSpPr>
          <p:cNvPr id="10" name="TextBox 9">
            <a:extLst>
              <a:ext uri="{FF2B5EF4-FFF2-40B4-BE49-F238E27FC236}">
                <a16:creationId xmlns:a16="http://schemas.microsoft.com/office/drawing/2014/main" id="{F30F8FDD-040A-4A69-87F5-6BF8BAFC8C06}"/>
              </a:ext>
            </a:extLst>
          </p:cNvPr>
          <p:cNvSpPr txBox="1"/>
          <p:nvPr/>
        </p:nvSpPr>
        <p:spPr bwMode="gray">
          <a:xfrm>
            <a:off x="135047" y="6225195"/>
            <a:ext cx="11711509" cy="523220"/>
          </a:xfrm>
          <a:prstGeom prst="rect">
            <a:avLst/>
          </a:prstGeom>
          <a:noFill/>
        </p:spPr>
        <p:txBody>
          <a:bodyPr wrap="square">
            <a:spAutoFit/>
          </a:bodyPr>
          <a:lstStyle/>
          <a:p>
            <a:r>
              <a:rPr lang="en-US" sz="1400" dirty="0" err="1"/>
              <a:t>Nemhauser</a:t>
            </a:r>
            <a:r>
              <a:rPr lang="en-US" sz="1400" dirty="0"/>
              <a:t>, G. L., Wolsey, L. A., &amp; Fisher, M. L. (1978). An analysis of approximations for maximizing submodular set functions—I. </a:t>
            </a:r>
            <a:r>
              <a:rPr lang="en-US" sz="1400" i="1" dirty="0"/>
              <a:t>Mathematical programming</a:t>
            </a:r>
            <a:r>
              <a:rPr lang="en-US" sz="1400" dirty="0"/>
              <a:t>, </a:t>
            </a:r>
            <a:r>
              <a:rPr lang="en-US" sz="1400" i="1" dirty="0"/>
              <a:t>14</a:t>
            </a:r>
            <a:r>
              <a:rPr lang="en-US" sz="1400" dirty="0"/>
              <a:t>(1), 265-294.</a:t>
            </a:r>
          </a:p>
        </p:txBody>
      </p:sp>
    </p:spTree>
    <p:extLst>
      <p:ext uri="{BB962C8B-B14F-4D97-AF65-F5344CB8AC3E}">
        <p14:creationId xmlns:p14="http://schemas.microsoft.com/office/powerpoint/2010/main" val="384030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ED9F-9D61-4DEC-BB5E-A005197B116C}"/>
              </a:ext>
            </a:extLst>
          </p:cNvPr>
          <p:cNvSpPr>
            <a:spLocks noGrp="1"/>
          </p:cNvSpPr>
          <p:nvPr>
            <p:ph type="title"/>
          </p:nvPr>
        </p:nvSpPr>
        <p:spPr/>
        <p:txBody>
          <a:bodyPr/>
          <a:lstStyle/>
          <a:p>
            <a:r>
              <a:rPr lang="en-US" dirty="0"/>
              <a:t>Influence Maximization</a:t>
            </a:r>
          </a:p>
        </p:txBody>
      </p:sp>
      <p:sp>
        <p:nvSpPr>
          <p:cNvPr id="3" name="Content Placeholder 2">
            <a:extLst>
              <a:ext uri="{FF2B5EF4-FFF2-40B4-BE49-F238E27FC236}">
                <a16:creationId xmlns:a16="http://schemas.microsoft.com/office/drawing/2014/main" id="{E5D7B025-C89B-4BB6-96AA-B44A1B223F41}"/>
              </a:ext>
            </a:extLst>
          </p:cNvPr>
          <p:cNvSpPr>
            <a:spLocks noGrp="1"/>
          </p:cNvSpPr>
          <p:nvPr>
            <p:ph idx="1"/>
          </p:nvPr>
        </p:nvSpPr>
        <p:spPr>
          <a:xfrm>
            <a:off x="478369" y="1213308"/>
            <a:ext cx="11473384" cy="758156"/>
          </a:xfrm>
        </p:spPr>
        <p:txBody>
          <a:bodyPr/>
          <a:lstStyle/>
          <a:p>
            <a:r>
              <a:rPr lang="en-US" dirty="0"/>
              <a:t>Submodular functions occur in several real-world phenomena</a:t>
            </a:r>
          </a:p>
          <a:p>
            <a:endParaRPr lang="en-US" dirty="0"/>
          </a:p>
        </p:txBody>
      </p:sp>
      <p:sp>
        <p:nvSpPr>
          <p:cNvPr id="4" name="Slide Number Placeholder 3">
            <a:extLst>
              <a:ext uri="{FF2B5EF4-FFF2-40B4-BE49-F238E27FC236}">
                <a16:creationId xmlns:a16="http://schemas.microsoft.com/office/drawing/2014/main" id="{A4B6B94B-2EF8-4A66-A046-50D59087D052}"/>
              </a:ext>
            </a:extLst>
          </p:cNvPr>
          <p:cNvSpPr>
            <a:spLocks noGrp="1"/>
          </p:cNvSpPr>
          <p:nvPr>
            <p:ph type="sldNum" sz="quarter" idx="12"/>
          </p:nvPr>
        </p:nvSpPr>
        <p:spPr/>
        <p:txBody>
          <a:bodyPr/>
          <a:lstStyle/>
          <a:p>
            <a:fld id="{81561042-0DC2-4A04-AA50-F6D44EB20EBA}" type="slidenum">
              <a:rPr lang="en-US" smtClean="0"/>
              <a:t>28</a:t>
            </a:fld>
            <a:endParaRPr lang="en-US"/>
          </a:p>
        </p:txBody>
      </p:sp>
    </p:spTree>
    <p:extLst>
      <p:ext uri="{BB962C8B-B14F-4D97-AF65-F5344CB8AC3E}">
        <p14:creationId xmlns:p14="http://schemas.microsoft.com/office/powerpoint/2010/main" val="76547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5FA-F84A-4E1D-AD57-8864F3F4DBD4}"/>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9820FCE2-1AFB-4929-A90A-69FE6D71383A}"/>
              </a:ext>
            </a:extLst>
          </p:cNvPr>
          <p:cNvSpPr>
            <a:spLocks noGrp="1"/>
          </p:cNvSpPr>
          <p:nvPr>
            <p:ph idx="1"/>
          </p:nvPr>
        </p:nvSpPr>
        <p:spPr>
          <a:xfrm>
            <a:off x="478369" y="1213308"/>
            <a:ext cx="11473384" cy="2899768"/>
          </a:xfrm>
        </p:spPr>
        <p:txBody>
          <a:bodyPr/>
          <a:lstStyle/>
          <a:p>
            <a:r>
              <a:rPr lang="en-US" dirty="0"/>
              <a:t>Monotone function:</a:t>
            </a:r>
          </a:p>
          <a:p>
            <a:r>
              <a:rPr lang="en-US" dirty="0"/>
              <a:t>Convex function:</a:t>
            </a:r>
          </a:p>
          <a:p>
            <a:r>
              <a:rPr lang="en-US" dirty="0"/>
              <a:t>Concave function:</a:t>
            </a:r>
          </a:p>
          <a:p>
            <a:r>
              <a:rPr lang="en-US" dirty="0"/>
              <a:t>Matroid: is a structure that abstracts and generalizes the notion of linear independence in vector spaces.</a:t>
            </a:r>
          </a:p>
          <a:p>
            <a:r>
              <a:rPr lang="en-US" dirty="0"/>
              <a:t>Rank Functions in Matroid Theory allow to compare different: </a:t>
            </a:r>
          </a:p>
          <a:p>
            <a:endParaRPr lang="en-US" dirty="0"/>
          </a:p>
        </p:txBody>
      </p:sp>
      <p:sp>
        <p:nvSpPr>
          <p:cNvPr id="4" name="Slide Number Placeholder 3">
            <a:extLst>
              <a:ext uri="{FF2B5EF4-FFF2-40B4-BE49-F238E27FC236}">
                <a16:creationId xmlns:a16="http://schemas.microsoft.com/office/drawing/2014/main" id="{0B58293E-17EA-4575-9210-228ECD970079}"/>
              </a:ext>
            </a:extLst>
          </p:cNvPr>
          <p:cNvSpPr>
            <a:spLocks noGrp="1"/>
          </p:cNvSpPr>
          <p:nvPr>
            <p:ph type="sldNum" sz="quarter" idx="12"/>
          </p:nvPr>
        </p:nvSpPr>
        <p:spPr/>
        <p:txBody>
          <a:bodyPr/>
          <a:lstStyle/>
          <a:p>
            <a:fld id="{81561042-0DC2-4A04-AA50-F6D44EB20EBA}" type="slidenum">
              <a:rPr lang="en-US" smtClean="0"/>
              <a:t>29</a:t>
            </a:fld>
            <a:endParaRPr lang="en-US"/>
          </a:p>
        </p:txBody>
      </p:sp>
    </p:spTree>
    <p:extLst>
      <p:ext uri="{BB962C8B-B14F-4D97-AF65-F5344CB8AC3E}">
        <p14:creationId xmlns:p14="http://schemas.microsoft.com/office/powerpoint/2010/main" val="307558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6202-0E2A-46D6-B2AA-7255DD41C997}"/>
              </a:ext>
            </a:extLst>
          </p:cNvPr>
          <p:cNvSpPr>
            <a:spLocks noGrp="1"/>
          </p:cNvSpPr>
          <p:nvPr>
            <p:ph type="title"/>
          </p:nvPr>
        </p:nvSpPr>
        <p:spPr/>
        <p:txBody>
          <a:bodyPr/>
          <a:lstStyle/>
          <a:p>
            <a:r>
              <a:rPr lang="en-US" dirty="0"/>
              <a:t>Topics (to be done)</a:t>
            </a:r>
          </a:p>
        </p:txBody>
      </p:sp>
      <p:sp>
        <p:nvSpPr>
          <p:cNvPr id="3" name="Content Placeholder 2">
            <a:extLst>
              <a:ext uri="{FF2B5EF4-FFF2-40B4-BE49-F238E27FC236}">
                <a16:creationId xmlns:a16="http://schemas.microsoft.com/office/drawing/2014/main" id="{5BA96090-D852-4D01-B828-3010491EFCEB}"/>
              </a:ext>
            </a:extLst>
          </p:cNvPr>
          <p:cNvSpPr>
            <a:spLocks noGrp="1"/>
          </p:cNvSpPr>
          <p:nvPr>
            <p:ph idx="1"/>
          </p:nvPr>
        </p:nvSpPr>
        <p:spPr>
          <a:xfrm>
            <a:off x="478369" y="1213308"/>
            <a:ext cx="11473384" cy="4797724"/>
          </a:xfrm>
        </p:spPr>
        <p:txBody>
          <a:bodyPr/>
          <a:lstStyle/>
          <a:p>
            <a:pPr marL="457200" indent="-457200">
              <a:buAutoNum type="arabicPeriod"/>
            </a:pPr>
            <a:r>
              <a:rPr lang="en-US" dirty="0"/>
              <a:t>Network Cascades Phenomena</a:t>
            </a:r>
          </a:p>
          <a:p>
            <a:pPr marL="698494" lvl="1" indent="-457200">
              <a:buFont typeface="+mj-lt"/>
              <a:buAutoNum type="alphaLcPeriod"/>
            </a:pPr>
            <a:r>
              <a:rPr lang="en-US" dirty="0"/>
              <a:t>Decision-Based Models (Technology adoption and Rumor spread)</a:t>
            </a:r>
          </a:p>
          <a:p>
            <a:pPr marL="698494" lvl="1" indent="-457200">
              <a:buAutoNum type="alphaLcPeriod"/>
            </a:pPr>
            <a:r>
              <a:rPr lang="en-US" dirty="0"/>
              <a:t>Probabilistic Models </a:t>
            </a:r>
          </a:p>
          <a:p>
            <a:pPr marL="937188" lvl="2" indent="-457200"/>
            <a:r>
              <a:rPr lang="en-US" dirty="0"/>
              <a:t>Greedy and Sketch approaches</a:t>
            </a:r>
          </a:p>
          <a:p>
            <a:pPr marL="937188" lvl="2" indent="-457200"/>
            <a:r>
              <a:rPr lang="en-US" dirty="0"/>
              <a:t>Influence maximization and Submodularity</a:t>
            </a:r>
          </a:p>
          <a:p>
            <a:pPr marL="457200" indent="-457200">
              <a:buAutoNum type="arabicPeriod"/>
            </a:pPr>
            <a:r>
              <a:rPr lang="en-US" dirty="0"/>
              <a:t>Outbreak detection and intervention</a:t>
            </a:r>
          </a:p>
          <a:p>
            <a:pPr marL="937188" lvl="2" indent="-457200"/>
            <a:r>
              <a:rPr lang="en-US" dirty="0"/>
              <a:t>Greedy and Sketch approaches to</a:t>
            </a:r>
          </a:p>
          <a:p>
            <a:pPr marL="1174733" lvl="3" indent="-457200"/>
            <a:r>
              <a:rPr lang="en-US" dirty="0"/>
              <a:t>Minimize time to detection</a:t>
            </a:r>
          </a:p>
          <a:p>
            <a:pPr marL="1174733" lvl="3" indent="-457200"/>
            <a:r>
              <a:rPr lang="en-US" dirty="0"/>
              <a:t>Maximize the number of detected outbreaks</a:t>
            </a:r>
          </a:p>
          <a:p>
            <a:pPr marL="1174733" lvl="3" indent="-457200"/>
            <a:r>
              <a:rPr lang="en-US" dirty="0"/>
              <a:t>Minimize the number of affected node</a:t>
            </a:r>
          </a:p>
          <a:p>
            <a:pPr marL="457200" indent="-457200">
              <a:buFont typeface="+mj-lt"/>
              <a:buAutoNum type="arabicPeriod"/>
            </a:pPr>
            <a:r>
              <a:rPr lang="en-US" dirty="0"/>
              <a:t>Contagion as Feedback-Control of Dynamical System</a:t>
            </a:r>
          </a:p>
        </p:txBody>
      </p:sp>
      <p:sp>
        <p:nvSpPr>
          <p:cNvPr id="4" name="Slide Number Placeholder 3">
            <a:extLst>
              <a:ext uri="{FF2B5EF4-FFF2-40B4-BE49-F238E27FC236}">
                <a16:creationId xmlns:a16="http://schemas.microsoft.com/office/drawing/2014/main" id="{581FA166-8A26-4896-976C-D8A73803C071}"/>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184858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5D0A1BA-D819-46DB-A507-E42FCCFF8398}"/>
              </a:ext>
            </a:extLst>
          </p:cNvPr>
          <p:cNvSpPr/>
          <p:nvPr/>
        </p:nvSpPr>
        <p:spPr bwMode="gray">
          <a:xfrm>
            <a:off x="9638536" y="5087391"/>
            <a:ext cx="2307271" cy="1383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6690BB85-B256-4BAC-BE74-E393C8C9359D}"/>
              </a:ext>
            </a:extLst>
          </p:cNvPr>
          <p:cNvSpPr>
            <a:spLocks noGrp="1"/>
          </p:cNvSpPr>
          <p:nvPr>
            <p:ph type="title"/>
          </p:nvPr>
        </p:nvSpPr>
        <p:spPr>
          <a:xfrm>
            <a:off x="70776" y="177700"/>
            <a:ext cx="10203680" cy="483960"/>
          </a:xfrm>
        </p:spPr>
        <p:txBody>
          <a:bodyPr/>
          <a:lstStyle/>
          <a:p>
            <a:r>
              <a:rPr lang="en-US" sz="2200" dirty="0"/>
              <a:t>Cascade Failures in Electrical Communication Networks (ECN) </a:t>
            </a:r>
            <a:r>
              <a:rPr lang="en-US" sz="1600" dirty="0"/>
              <a:t>[wang 2019]</a:t>
            </a:r>
            <a:endParaRPr lang="en-US" sz="2200" dirty="0"/>
          </a:p>
        </p:txBody>
      </p:sp>
      <p:sp>
        <p:nvSpPr>
          <p:cNvPr id="3" name="Content Placeholder 2">
            <a:extLst>
              <a:ext uri="{FF2B5EF4-FFF2-40B4-BE49-F238E27FC236}">
                <a16:creationId xmlns:a16="http://schemas.microsoft.com/office/drawing/2014/main" id="{CB1055EA-E243-4624-BD9B-8CF7EE629528}"/>
              </a:ext>
            </a:extLst>
          </p:cNvPr>
          <p:cNvSpPr>
            <a:spLocks noGrp="1"/>
          </p:cNvSpPr>
          <p:nvPr>
            <p:ph idx="1"/>
          </p:nvPr>
        </p:nvSpPr>
        <p:spPr>
          <a:xfrm>
            <a:off x="134760" y="1061613"/>
            <a:ext cx="3783374" cy="655564"/>
          </a:xfrm>
        </p:spPr>
        <p:txBody>
          <a:bodyPr/>
          <a:lstStyle/>
          <a:p>
            <a:r>
              <a:rPr lang="en-US" dirty="0"/>
              <a:t>ECN= smart grid to </a:t>
            </a:r>
            <a:r>
              <a:rPr lang="en-US" u="sng" dirty="0"/>
              <a:t>monitor</a:t>
            </a:r>
            <a:r>
              <a:rPr lang="en-US" dirty="0"/>
              <a:t> and </a:t>
            </a:r>
            <a:r>
              <a:rPr lang="en-US" u="sng" dirty="0"/>
              <a:t>control</a:t>
            </a:r>
            <a:r>
              <a:rPr lang="en-US" dirty="0"/>
              <a:t> electrical networks</a:t>
            </a:r>
          </a:p>
        </p:txBody>
      </p:sp>
      <p:sp>
        <p:nvSpPr>
          <p:cNvPr id="4" name="Slide Number Placeholder 3">
            <a:extLst>
              <a:ext uri="{FF2B5EF4-FFF2-40B4-BE49-F238E27FC236}">
                <a16:creationId xmlns:a16="http://schemas.microsoft.com/office/drawing/2014/main" id="{A80DBFC8-AD85-42C7-B1D2-C7F646C1CFD8}"/>
              </a:ext>
            </a:extLst>
          </p:cNvPr>
          <p:cNvSpPr>
            <a:spLocks noGrp="1"/>
          </p:cNvSpPr>
          <p:nvPr>
            <p:ph type="sldNum" sz="quarter" idx="12"/>
          </p:nvPr>
        </p:nvSpPr>
        <p:spPr/>
        <p:txBody>
          <a:bodyPr/>
          <a:lstStyle/>
          <a:p>
            <a:fld id="{81561042-0DC2-4A04-AA50-F6D44EB20EBA}" type="slidenum">
              <a:rPr lang="en-US" smtClean="0"/>
              <a:t>30</a:t>
            </a:fld>
            <a:endParaRPr lang="en-US"/>
          </a:p>
        </p:txBody>
      </p:sp>
      <p:pic>
        <p:nvPicPr>
          <p:cNvPr id="6" name="Picture 5">
            <a:extLst>
              <a:ext uri="{FF2B5EF4-FFF2-40B4-BE49-F238E27FC236}">
                <a16:creationId xmlns:a16="http://schemas.microsoft.com/office/drawing/2014/main" id="{D68822E3-99FA-481B-90B2-83AF41A187B0}"/>
              </a:ext>
            </a:extLst>
          </p:cNvPr>
          <p:cNvPicPr>
            <a:picLocks noChangeAspect="1"/>
          </p:cNvPicPr>
          <p:nvPr/>
        </p:nvPicPr>
        <p:blipFill>
          <a:blip r:embed="rId3"/>
          <a:stretch>
            <a:fillRect/>
          </a:stretch>
        </p:blipFill>
        <p:spPr>
          <a:xfrm>
            <a:off x="3832611" y="1088315"/>
            <a:ext cx="4145822" cy="3523265"/>
          </a:xfrm>
          <a:prstGeom prst="rect">
            <a:avLst/>
          </a:prstGeom>
        </p:spPr>
      </p:pic>
      <p:sp>
        <p:nvSpPr>
          <p:cNvPr id="7" name="TextBox 6">
            <a:extLst>
              <a:ext uri="{FF2B5EF4-FFF2-40B4-BE49-F238E27FC236}">
                <a16:creationId xmlns:a16="http://schemas.microsoft.com/office/drawing/2014/main" id="{C079E9F1-166C-43CA-9791-F7754B3EE4AB}"/>
              </a:ext>
            </a:extLst>
          </p:cNvPr>
          <p:cNvSpPr txBox="1"/>
          <p:nvPr/>
        </p:nvSpPr>
        <p:spPr bwMode="gray">
          <a:xfrm>
            <a:off x="94222" y="6549903"/>
            <a:ext cx="11206825"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 Cascading Failures Analysis Considering Extreme Virus Propagation of Cyber-Physical Systems in Smart Grids</a:t>
            </a:r>
          </a:p>
        </p:txBody>
      </p:sp>
      <p:sp>
        <p:nvSpPr>
          <p:cNvPr id="9" name="TextBox 8">
            <a:extLst>
              <a:ext uri="{FF2B5EF4-FFF2-40B4-BE49-F238E27FC236}">
                <a16:creationId xmlns:a16="http://schemas.microsoft.com/office/drawing/2014/main" id="{5C5F5A91-F4BB-4207-B964-A779A2CFF469}"/>
              </a:ext>
            </a:extLst>
          </p:cNvPr>
          <p:cNvSpPr txBox="1"/>
          <p:nvPr/>
        </p:nvSpPr>
        <p:spPr bwMode="gray">
          <a:xfrm>
            <a:off x="3605015" y="773590"/>
            <a:ext cx="5377961" cy="369332"/>
          </a:xfrm>
          <a:prstGeom prst="rect">
            <a:avLst/>
          </a:prstGeom>
          <a:noFill/>
        </p:spPr>
        <p:txBody>
          <a:bodyPr wrap="square">
            <a:spAutoFit/>
          </a:bodyPr>
          <a:lstStyle/>
          <a:p>
            <a:r>
              <a:rPr lang="en-US" b="1" u="sng" dirty="0"/>
              <a:t>interdependent</a:t>
            </a:r>
            <a:r>
              <a:rPr lang="en-US" b="1" dirty="0"/>
              <a:t> fault propagation model</a:t>
            </a:r>
          </a:p>
        </p:txBody>
      </p:sp>
      <p:sp>
        <p:nvSpPr>
          <p:cNvPr id="11" name="TextBox 10">
            <a:extLst>
              <a:ext uri="{FF2B5EF4-FFF2-40B4-BE49-F238E27FC236}">
                <a16:creationId xmlns:a16="http://schemas.microsoft.com/office/drawing/2014/main" id="{25D3391B-F6FC-4BA1-A8D9-F354EDF20549}"/>
              </a:ext>
            </a:extLst>
          </p:cNvPr>
          <p:cNvSpPr txBox="1"/>
          <p:nvPr/>
        </p:nvSpPr>
        <p:spPr bwMode="gray">
          <a:xfrm>
            <a:off x="8225566" y="1432122"/>
            <a:ext cx="3340315" cy="1200329"/>
          </a:xfrm>
          <a:prstGeom prst="rect">
            <a:avLst/>
          </a:prstGeom>
          <a:noFill/>
        </p:spPr>
        <p:txBody>
          <a:bodyPr wrap="square">
            <a:spAutoFit/>
          </a:bodyPr>
          <a:lstStyle/>
          <a:p>
            <a:r>
              <a:rPr lang="en-US" dirty="0"/>
              <a:t>Virus infection propagates causing a failure cascades leading to energy blackouts.</a:t>
            </a:r>
          </a:p>
        </p:txBody>
      </p:sp>
      <p:pic>
        <p:nvPicPr>
          <p:cNvPr id="17" name="Picture 16">
            <a:extLst>
              <a:ext uri="{FF2B5EF4-FFF2-40B4-BE49-F238E27FC236}">
                <a16:creationId xmlns:a16="http://schemas.microsoft.com/office/drawing/2014/main" id="{FC1EFBAD-596F-4A7D-B588-B5D62EC1E4DA}"/>
              </a:ext>
            </a:extLst>
          </p:cNvPr>
          <p:cNvPicPr>
            <a:picLocks noChangeAspect="1"/>
          </p:cNvPicPr>
          <p:nvPr/>
        </p:nvPicPr>
        <p:blipFill>
          <a:blip r:embed="rId4"/>
          <a:stretch>
            <a:fillRect/>
          </a:stretch>
        </p:blipFill>
        <p:spPr>
          <a:xfrm>
            <a:off x="145912" y="1845667"/>
            <a:ext cx="3520445" cy="3485027"/>
          </a:xfrm>
          <a:prstGeom prst="rect">
            <a:avLst/>
          </a:prstGeom>
        </p:spPr>
      </p:pic>
      <p:sp>
        <p:nvSpPr>
          <p:cNvPr id="19" name="TextBox 18">
            <a:extLst>
              <a:ext uri="{FF2B5EF4-FFF2-40B4-BE49-F238E27FC236}">
                <a16:creationId xmlns:a16="http://schemas.microsoft.com/office/drawing/2014/main" id="{FB0D0827-DDA1-44D2-B7A1-C96444FED4F3}"/>
              </a:ext>
            </a:extLst>
          </p:cNvPr>
          <p:cNvSpPr txBox="1"/>
          <p:nvPr/>
        </p:nvSpPr>
        <p:spPr bwMode="gray">
          <a:xfrm>
            <a:off x="246185" y="5270112"/>
            <a:ext cx="4382759" cy="1200329"/>
          </a:xfrm>
          <a:prstGeom prst="rect">
            <a:avLst/>
          </a:prstGeom>
          <a:noFill/>
        </p:spPr>
        <p:txBody>
          <a:bodyPr wrap="square">
            <a:spAutoFit/>
          </a:bodyPr>
          <a:lstStyle/>
          <a:p>
            <a:pPr marL="285750" indent="-285750">
              <a:buFont typeface="Arial" panose="020B0604020202020204" pitchFamily="34" charset="0"/>
              <a:buChar char="•"/>
            </a:pPr>
            <a:r>
              <a:rPr lang="en-US" dirty="0"/>
              <a:t>System frequency characteristics</a:t>
            </a:r>
          </a:p>
          <a:p>
            <a:pPr marL="742950" lvl="1" indent="-285750">
              <a:buFont typeface="Arial" panose="020B0604020202020204" pitchFamily="34" charset="0"/>
              <a:buChar char="•"/>
            </a:pPr>
            <a:r>
              <a:rPr lang="en-US" dirty="0"/>
              <a:t>Load Px and Generation Pw</a:t>
            </a:r>
          </a:p>
          <a:p>
            <a:pPr marL="285750" indent="-285750">
              <a:buFont typeface="Arial" panose="020B0604020202020204" pitchFamily="34" charset="0"/>
              <a:buChar char="•"/>
            </a:pPr>
            <a:r>
              <a:rPr lang="en-US" dirty="0"/>
              <a:t>Redistribute Power Unbalance</a:t>
            </a:r>
          </a:p>
          <a:p>
            <a:pPr marL="285750" indent="-285750">
              <a:buFont typeface="Arial" panose="020B0604020202020204" pitchFamily="34" charset="0"/>
              <a:buChar char="•"/>
            </a:pPr>
            <a:r>
              <a:rPr lang="en-US" dirty="0"/>
              <a:t>Dynamic Power Flow Algorithm</a:t>
            </a:r>
          </a:p>
        </p:txBody>
      </p:sp>
      <p:pic>
        <p:nvPicPr>
          <p:cNvPr id="22" name="Picture 21">
            <a:extLst>
              <a:ext uri="{FF2B5EF4-FFF2-40B4-BE49-F238E27FC236}">
                <a16:creationId xmlns:a16="http://schemas.microsoft.com/office/drawing/2014/main" id="{FF6A494E-4607-4DF1-9ED4-1726D14F78EA}"/>
              </a:ext>
            </a:extLst>
          </p:cNvPr>
          <p:cNvPicPr>
            <a:picLocks noChangeAspect="1"/>
          </p:cNvPicPr>
          <p:nvPr/>
        </p:nvPicPr>
        <p:blipFill>
          <a:blip r:embed="rId5"/>
          <a:stretch>
            <a:fillRect/>
          </a:stretch>
        </p:blipFill>
        <p:spPr>
          <a:xfrm>
            <a:off x="4931672" y="4985634"/>
            <a:ext cx="1007002" cy="570159"/>
          </a:xfrm>
          <a:prstGeom prst="rect">
            <a:avLst/>
          </a:prstGeom>
        </p:spPr>
      </p:pic>
      <p:pic>
        <p:nvPicPr>
          <p:cNvPr id="24" name="Picture 23">
            <a:extLst>
              <a:ext uri="{FF2B5EF4-FFF2-40B4-BE49-F238E27FC236}">
                <a16:creationId xmlns:a16="http://schemas.microsoft.com/office/drawing/2014/main" id="{97288A21-BE74-40F5-8AC5-2795E13BF056}"/>
              </a:ext>
            </a:extLst>
          </p:cNvPr>
          <p:cNvPicPr>
            <a:picLocks noChangeAspect="1"/>
          </p:cNvPicPr>
          <p:nvPr/>
        </p:nvPicPr>
        <p:blipFill>
          <a:blip r:embed="rId6"/>
          <a:stretch>
            <a:fillRect/>
          </a:stretch>
        </p:blipFill>
        <p:spPr>
          <a:xfrm>
            <a:off x="6591673" y="4520700"/>
            <a:ext cx="1530936" cy="1108296"/>
          </a:xfrm>
          <a:prstGeom prst="rect">
            <a:avLst/>
          </a:prstGeom>
        </p:spPr>
      </p:pic>
      <p:pic>
        <p:nvPicPr>
          <p:cNvPr id="26" name="Picture 25">
            <a:extLst>
              <a:ext uri="{FF2B5EF4-FFF2-40B4-BE49-F238E27FC236}">
                <a16:creationId xmlns:a16="http://schemas.microsoft.com/office/drawing/2014/main" id="{DA715095-ABA8-43C7-A7FA-004786CDFD29}"/>
              </a:ext>
            </a:extLst>
          </p:cNvPr>
          <p:cNvPicPr>
            <a:picLocks noChangeAspect="1"/>
          </p:cNvPicPr>
          <p:nvPr/>
        </p:nvPicPr>
        <p:blipFill>
          <a:blip r:embed="rId7"/>
          <a:stretch>
            <a:fillRect/>
          </a:stretch>
        </p:blipFill>
        <p:spPr>
          <a:xfrm>
            <a:off x="4405697" y="5848442"/>
            <a:ext cx="1676400" cy="671159"/>
          </a:xfrm>
          <a:prstGeom prst="rect">
            <a:avLst/>
          </a:prstGeom>
        </p:spPr>
      </p:pic>
      <p:pic>
        <p:nvPicPr>
          <p:cNvPr id="33" name="Picture 32">
            <a:extLst>
              <a:ext uri="{FF2B5EF4-FFF2-40B4-BE49-F238E27FC236}">
                <a16:creationId xmlns:a16="http://schemas.microsoft.com/office/drawing/2014/main" id="{1E2CCEB4-E848-465F-8B06-F31451608443}"/>
              </a:ext>
            </a:extLst>
          </p:cNvPr>
          <p:cNvPicPr>
            <a:picLocks noChangeAspect="1"/>
          </p:cNvPicPr>
          <p:nvPr/>
        </p:nvPicPr>
        <p:blipFill>
          <a:blip r:embed="rId8"/>
          <a:stretch>
            <a:fillRect/>
          </a:stretch>
        </p:blipFill>
        <p:spPr>
          <a:xfrm>
            <a:off x="6505896" y="6030898"/>
            <a:ext cx="2333625" cy="503369"/>
          </a:xfrm>
          <a:prstGeom prst="rect">
            <a:avLst/>
          </a:prstGeom>
        </p:spPr>
      </p:pic>
      <p:cxnSp>
        <p:nvCxnSpPr>
          <p:cNvPr id="35" name="Straight Arrow Connector 34">
            <a:extLst>
              <a:ext uri="{FF2B5EF4-FFF2-40B4-BE49-F238E27FC236}">
                <a16:creationId xmlns:a16="http://schemas.microsoft.com/office/drawing/2014/main" id="{84716712-DC2F-4614-AA78-DD2D4BA380A3}"/>
              </a:ext>
            </a:extLst>
          </p:cNvPr>
          <p:cNvCxnSpPr>
            <a:cxnSpLocks/>
            <a:stCxn id="22" idx="3"/>
            <a:endCxn id="24" idx="1"/>
          </p:cNvCxnSpPr>
          <p:nvPr/>
        </p:nvCxnSpPr>
        <p:spPr bwMode="gray">
          <a:xfrm flipV="1">
            <a:off x="5938674" y="5074848"/>
            <a:ext cx="652999" cy="19586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DE1598E4-64A4-4314-88CC-538B43F7F4C2}"/>
              </a:ext>
            </a:extLst>
          </p:cNvPr>
          <p:cNvCxnSpPr>
            <a:cxnSpLocks/>
          </p:cNvCxnSpPr>
          <p:nvPr/>
        </p:nvCxnSpPr>
        <p:spPr bwMode="gray">
          <a:xfrm>
            <a:off x="7583153" y="5794069"/>
            <a:ext cx="0" cy="21957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5865981F-5789-48B8-95A3-9BE7BA1F4554}"/>
              </a:ext>
            </a:extLst>
          </p:cNvPr>
          <p:cNvCxnSpPr>
            <a:cxnSpLocks/>
            <a:stCxn id="33" idx="1"/>
            <a:endCxn id="26" idx="3"/>
          </p:cNvCxnSpPr>
          <p:nvPr/>
        </p:nvCxnSpPr>
        <p:spPr bwMode="gray">
          <a:xfrm flipH="1" flipV="1">
            <a:off x="6082097" y="6184022"/>
            <a:ext cx="423799" cy="9856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7DE0EDBE-0620-403A-B537-399EECDCEE96}"/>
              </a:ext>
            </a:extLst>
          </p:cNvPr>
          <p:cNvPicPr>
            <a:picLocks noChangeAspect="1"/>
          </p:cNvPicPr>
          <p:nvPr/>
        </p:nvPicPr>
        <p:blipFill>
          <a:blip r:embed="rId9"/>
          <a:stretch>
            <a:fillRect/>
          </a:stretch>
        </p:blipFill>
        <p:spPr>
          <a:xfrm>
            <a:off x="8403801" y="2657959"/>
            <a:ext cx="2984441" cy="1412483"/>
          </a:xfrm>
          <a:prstGeom prst="rect">
            <a:avLst/>
          </a:prstGeom>
        </p:spPr>
      </p:pic>
      <p:pic>
        <p:nvPicPr>
          <p:cNvPr id="53" name="Picture 52">
            <a:extLst>
              <a:ext uri="{FF2B5EF4-FFF2-40B4-BE49-F238E27FC236}">
                <a16:creationId xmlns:a16="http://schemas.microsoft.com/office/drawing/2014/main" id="{F23681EA-50A0-4BC0-A29A-2EC3F7918565}"/>
              </a:ext>
            </a:extLst>
          </p:cNvPr>
          <p:cNvPicPr>
            <a:picLocks noChangeAspect="1"/>
          </p:cNvPicPr>
          <p:nvPr/>
        </p:nvPicPr>
        <p:blipFill>
          <a:blip r:embed="rId10"/>
          <a:stretch>
            <a:fillRect/>
          </a:stretch>
        </p:blipFill>
        <p:spPr>
          <a:xfrm>
            <a:off x="8305733" y="4236660"/>
            <a:ext cx="2049178" cy="493696"/>
          </a:xfrm>
          <a:prstGeom prst="rect">
            <a:avLst/>
          </a:prstGeom>
        </p:spPr>
      </p:pic>
      <p:pic>
        <p:nvPicPr>
          <p:cNvPr id="28" name="Picture 27">
            <a:extLst>
              <a:ext uri="{FF2B5EF4-FFF2-40B4-BE49-F238E27FC236}">
                <a16:creationId xmlns:a16="http://schemas.microsoft.com/office/drawing/2014/main" id="{24421F79-B04B-4E49-87F0-CB02153AF765}"/>
              </a:ext>
            </a:extLst>
          </p:cNvPr>
          <p:cNvPicPr>
            <a:picLocks noChangeAspect="1"/>
          </p:cNvPicPr>
          <p:nvPr/>
        </p:nvPicPr>
        <p:blipFill>
          <a:blip r:embed="rId11"/>
          <a:stretch>
            <a:fillRect/>
          </a:stretch>
        </p:blipFill>
        <p:spPr>
          <a:xfrm>
            <a:off x="9822055" y="5626514"/>
            <a:ext cx="1971675" cy="768301"/>
          </a:xfrm>
          <a:prstGeom prst="rect">
            <a:avLst/>
          </a:prstGeom>
        </p:spPr>
      </p:pic>
      <p:sp>
        <p:nvSpPr>
          <p:cNvPr id="31" name="TextBox 30">
            <a:extLst>
              <a:ext uri="{FF2B5EF4-FFF2-40B4-BE49-F238E27FC236}">
                <a16:creationId xmlns:a16="http://schemas.microsoft.com/office/drawing/2014/main" id="{2A5DE3E4-8737-491F-A3C4-2FF2867806E9}"/>
              </a:ext>
            </a:extLst>
          </p:cNvPr>
          <p:cNvSpPr txBox="1"/>
          <p:nvPr/>
        </p:nvSpPr>
        <p:spPr bwMode="gray">
          <a:xfrm>
            <a:off x="9822055" y="5144765"/>
            <a:ext cx="1977835" cy="523220"/>
          </a:xfrm>
          <a:prstGeom prst="rect">
            <a:avLst/>
          </a:prstGeom>
          <a:noFill/>
        </p:spPr>
        <p:txBody>
          <a:bodyPr wrap="square">
            <a:spAutoFit/>
          </a:bodyPr>
          <a:lstStyle/>
          <a:p>
            <a:r>
              <a:rPr lang="en-US" sz="1400" dirty="0">
                <a:effectLst/>
                <a:latin typeface="Times New Roman" panose="02020603050405020304" pitchFamily="18" charset="0"/>
              </a:rPr>
              <a:t>overloaded operational time at each branch </a:t>
            </a:r>
            <a:r>
              <a:rPr lang="en-US" sz="1400" i="1" dirty="0" err="1">
                <a:effectLst/>
                <a:latin typeface="Times New Roman" panose="02020603050405020304" pitchFamily="18" charset="0"/>
              </a:rPr>
              <a:t>Bj</a:t>
            </a:r>
            <a:endParaRPr lang="en-US" sz="1400" i="1" dirty="0"/>
          </a:p>
        </p:txBody>
      </p:sp>
      <p:pic>
        <p:nvPicPr>
          <p:cNvPr id="55" name="Picture 54">
            <a:extLst>
              <a:ext uri="{FF2B5EF4-FFF2-40B4-BE49-F238E27FC236}">
                <a16:creationId xmlns:a16="http://schemas.microsoft.com/office/drawing/2014/main" id="{91D0FF32-7D05-4462-93A0-4EEF2A1F8695}"/>
              </a:ext>
            </a:extLst>
          </p:cNvPr>
          <p:cNvPicPr>
            <a:picLocks noChangeAspect="1"/>
          </p:cNvPicPr>
          <p:nvPr/>
        </p:nvPicPr>
        <p:blipFill>
          <a:blip r:embed="rId12"/>
          <a:stretch>
            <a:fillRect/>
          </a:stretch>
        </p:blipFill>
        <p:spPr>
          <a:xfrm>
            <a:off x="9949854" y="4562970"/>
            <a:ext cx="2106662" cy="513820"/>
          </a:xfrm>
          <a:prstGeom prst="rect">
            <a:avLst/>
          </a:prstGeom>
        </p:spPr>
      </p:pic>
      <p:cxnSp>
        <p:nvCxnSpPr>
          <p:cNvPr id="57" name="Connector: Elbow 56">
            <a:extLst>
              <a:ext uri="{FF2B5EF4-FFF2-40B4-BE49-F238E27FC236}">
                <a16:creationId xmlns:a16="http://schemas.microsoft.com/office/drawing/2014/main" id="{6824143C-D91A-4DC0-BCEE-69C8D94C0F20}"/>
              </a:ext>
            </a:extLst>
          </p:cNvPr>
          <p:cNvCxnSpPr>
            <a:cxnSpLocks/>
            <a:stCxn id="63" idx="3"/>
          </p:cNvCxnSpPr>
          <p:nvPr/>
        </p:nvCxnSpPr>
        <p:spPr bwMode="gray">
          <a:xfrm>
            <a:off x="11509060" y="3429000"/>
            <a:ext cx="304435" cy="1149422"/>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F4D562E-A202-4618-8140-B0D546FE04D1}"/>
              </a:ext>
            </a:extLst>
          </p:cNvPr>
          <p:cNvCxnSpPr>
            <a:cxnSpLocks/>
            <a:stCxn id="61" idx="1"/>
            <a:endCxn id="53" idx="1"/>
          </p:cNvCxnSpPr>
          <p:nvPr/>
        </p:nvCxnSpPr>
        <p:spPr bwMode="gray">
          <a:xfrm rot="10800000" flipH="1" flipV="1">
            <a:off x="8274245" y="2878688"/>
            <a:ext cx="31487" cy="1604819"/>
          </a:xfrm>
          <a:prstGeom prst="bentConnector3">
            <a:avLst>
              <a:gd name="adj1" fmla="val -72601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DFF89D-A466-4473-9DE5-7FBF41EF4743}"/>
              </a:ext>
            </a:extLst>
          </p:cNvPr>
          <p:cNvSpPr/>
          <p:nvPr/>
        </p:nvSpPr>
        <p:spPr bwMode="gray">
          <a:xfrm>
            <a:off x="8274246" y="2723024"/>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3" name="Rectangle 62">
            <a:extLst>
              <a:ext uri="{FF2B5EF4-FFF2-40B4-BE49-F238E27FC236}">
                <a16:creationId xmlns:a16="http://schemas.microsoft.com/office/drawing/2014/main" id="{1378D172-BE45-4243-9D86-C0AE2EFF5095}"/>
              </a:ext>
            </a:extLst>
          </p:cNvPr>
          <p:cNvSpPr/>
          <p:nvPr/>
        </p:nvSpPr>
        <p:spPr bwMode="gray">
          <a:xfrm>
            <a:off x="11432188" y="3273335"/>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6" name="TextBox 65">
            <a:extLst>
              <a:ext uri="{FF2B5EF4-FFF2-40B4-BE49-F238E27FC236}">
                <a16:creationId xmlns:a16="http://schemas.microsoft.com/office/drawing/2014/main" id="{4A3CE9C7-C4C7-415E-8FC7-F637D52FF032}"/>
              </a:ext>
            </a:extLst>
          </p:cNvPr>
          <p:cNvSpPr txBox="1"/>
          <p:nvPr/>
        </p:nvSpPr>
        <p:spPr bwMode="gray">
          <a:xfrm>
            <a:off x="8375600" y="4029985"/>
            <a:ext cx="3340315" cy="307777"/>
          </a:xfrm>
          <a:prstGeom prst="rect">
            <a:avLst/>
          </a:prstGeom>
          <a:noFill/>
        </p:spPr>
        <p:txBody>
          <a:bodyPr wrap="square">
            <a:spAutoFit/>
          </a:bodyPr>
          <a:lstStyle/>
          <a:p>
            <a:r>
              <a:rPr lang="en-US" sz="1400" dirty="0"/>
              <a:t>SIR expressed in  vertex degree </a:t>
            </a:r>
          </a:p>
        </p:txBody>
      </p:sp>
    </p:spTree>
    <p:extLst>
      <p:ext uri="{BB962C8B-B14F-4D97-AF65-F5344CB8AC3E}">
        <p14:creationId xmlns:p14="http://schemas.microsoft.com/office/powerpoint/2010/main" val="19950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 grpId="0"/>
      <p:bldP spid="11" grpId="0"/>
      <p:bldP spid="19" grpId="0"/>
      <p:bldP spid="31" grpId="0"/>
      <p:bldP spid="61" grpId="0" animBg="1"/>
      <p:bldP spid="63" grpId="0" animBg="1"/>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C69C90-0190-425C-8554-1261E856531A}"/>
              </a:ext>
            </a:extLst>
          </p:cNvPr>
          <p:cNvPicPr>
            <a:picLocks noChangeAspect="1"/>
          </p:cNvPicPr>
          <p:nvPr/>
        </p:nvPicPr>
        <p:blipFill>
          <a:blip r:embed="rId3"/>
          <a:stretch>
            <a:fillRect/>
          </a:stretch>
        </p:blipFill>
        <p:spPr>
          <a:xfrm>
            <a:off x="117346" y="1095665"/>
            <a:ext cx="4543761" cy="5368410"/>
          </a:xfrm>
          <a:prstGeom prst="rect">
            <a:avLst/>
          </a:prstGeom>
        </p:spPr>
      </p:pic>
      <p:sp>
        <p:nvSpPr>
          <p:cNvPr id="2" name="Title 1">
            <a:extLst>
              <a:ext uri="{FF2B5EF4-FFF2-40B4-BE49-F238E27FC236}">
                <a16:creationId xmlns:a16="http://schemas.microsoft.com/office/drawing/2014/main" id="{2ED9B971-AC4D-4C8B-8FC5-23D142F57EAE}"/>
              </a:ext>
            </a:extLst>
          </p:cNvPr>
          <p:cNvSpPr>
            <a:spLocks noGrp="1"/>
          </p:cNvSpPr>
          <p:nvPr>
            <p:ph type="title"/>
          </p:nvPr>
        </p:nvSpPr>
        <p:spPr>
          <a:xfrm>
            <a:off x="478369" y="144001"/>
            <a:ext cx="9169401" cy="555840"/>
          </a:xfrm>
        </p:spPr>
        <p:txBody>
          <a:bodyPr/>
          <a:lstStyle/>
          <a:p>
            <a:r>
              <a:rPr lang="en-US" dirty="0"/>
              <a:t>Dynamic Power Flow Algorithm</a:t>
            </a:r>
          </a:p>
        </p:txBody>
      </p:sp>
      <p:sp>
        <p:nvSpPr>
          <p:cNvPr id="4" name="Slide Number Placeholder 3">
            <a:extLst>
              <a:ext uri="{FF2B5EF4-FFF2-40B4-BE49-F238E27FC236}">
                <a16:creationId xmlns:a16="http://schemas.microsoft.com/office/drawing/2014/main" id="{8935C563-DA1B-41C8-9D44-14328B4C6CD8}"/>
              </a:ext>
            </a:extLst>
          </p:cNvPr>
          <p:cNvSpPr>
            <a:spLocks noGrp="1"/>
          </p:cNvSpPr>
          <p:nvPr>
            <p:ph type="sldNum" sz="quarter" idx="12"/>
          </p:nvPr>
        </p:nvSpPr>
        <p:spPr/>
        <p:txBody>
          <a:bodyPr/>
          <a:lstStyle/>
          <a:p>
            <a:fld id="{81561042-0DC2-4A04-AA50-F6D44EB20EBA}" type="slidenum">
              <a:rPr lang="en-US" smtClean="0"/>
              <a:t>31</a:t>
            </a:fld>
            <a:endParaRPr lang="en-US"/>
          </a:p>
        </p:txBody>
      </p:sp>
      <p:grpSp>
        <p:nvGrpSpPr>
          <p:cNvPr id="65" name="Group 64">
            <a:extLst>
              <a:ext uri="{FF2B5EF4-FFF2-40B4-BE49-F238E27FC236}">
                <a16:creationId xmlns:a16="http://schemas.microsoft.com/office/drawing/2014/main" id="{DA80F3ED-E9B2-406E-A55D-C17E657BA153}"/>
              </a:ext>
            </a:extLst>
          </p:cNvPr>
          <p:cNvGrpSpPr/>
          <p:nvPr/>
        </p:nvGrpSpPr>
        <p:grpSpPr>
          <a:xfrm>
            <a:off x="3967251" y="907518"/>
            <a:ext cx="4949644" cy="1070584"/>
            <a:chOff x="3967251" y="907518"/>
            <a:chExt cx="4949644" cy="1070584"/>
          </a:xfrm>
        </p:grpSpPr>
        <p:pic>
          <p:nvPicPr>
            <p:cNvPr id="18" name="Picture 17">
              <a:extLst>
                <a:ext uri="{FF2B5EF4-FFF2-40B4-BE49-F238E27FC236}">
                  <a16:creationId xmlns:a16="http://schemas.microsoft.com/office/drawing/2014/main" id="{162AD76A-BDB6-42CC-87FC-6B75CA875499}"/>
                </a:ext>
              </a:extLst>
            </p:cNvPr>
            <p:cNvPicPr>
              <a:picLocks noChangeAspect="1"/>
            </p:cNvPicPr>
            <p:nvPr/>
          </p:nvPicPr>
          <p:blipFill>
            <a:blip r:embed="rId4"/>
            <a:stretch>
              <a:fillRect/>
            </a:stretch>
          </p:blipFill>
          <p:spPr>
            <a:xfrm>
              <a:off x="4568955" y="907518"/>
              <a:ext cx="4347940" cy="999937"/>
            </a:xfrm>
            <a:prstGeom prst="rect">
              <a:avLst/>
            </a:prstGeom>
          </p:spPr>
        </p:pic>
        <p:cxnSp>
          <p:nvCxnSpPr>
            <p:cNvPr id="29" name="Connector: Elbow 28">
              <a:extLst>
                <a:ext uri="{FF2B5EF4-FFF2-40B4-BE49-F238E27FC236}">
                  <a16:creationId xmlns:a16="http://schemas.microsoft.com/office/drawing/2014/main" id="{7C81C517-AF85-4270-ADC7-C4C43AE4FDD6}"/>
                </a:ext>
              </a:extLst>
            </p:cNvPr>
            <p:cNvCxnSpPr>
              <a:cxnSpLocks/>
              <a:stCxn id="30" idx="3"/>
              <a:endCxn id="18" idx="1"/>
            </p:cNvCxnSpPr>
            <p:nvPr/>
          </p:nvCxnSpPr>
          <p:spPr bwMode="gray">
            <a:xfrm flipV="1">
              <a:off x="4044123" y="1407487"/>
              <a:ext cx="524832" cy="41495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37B0BEB-0377-4586-85CA-D3E149A5411D}"/>
                </a:ext>
              </a:extLst>
            </p:cNvPr>
            <p:cNvSpPr/>
            <p:nvPr/>
          </p:nvSpPr>
          <p:spPr bwMode="gray">
            <a:xfrm>
              <a:off x="3967251" y="166677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8" name="Straight Connector 47">
              <a:extLst>
                <a:ext uri="{FF2B5EF4-FFF2-40B4-BE49-F238E27FC236}">
                  <a16:creationId xmlns:a16="http://schemas.microsoft.com/office/drawing/2014/main" id="{3381AFE8-6B4B-4482-B55A-9B7C90F20A97}"/>
                </a:ext>
              </a:extLst>
            </p:cNvPr>
            <p:cNvCxnSpPr/>
            <p:nvPr/>
          </p:nvCxnSpPr>
          <p:spPr bwMode="gray">
            <a:xfrm>
              <a:off x="8559929" y="1666773"/>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F9C57C9C-32A4-45EC-B22F-06720B8F42B4}"/>
              </a:ext>
            </a:extLst>
          </p:cNvPr>
          <p:cNvGrpSpPr/>
          <p:nvPr/>
        </p:nvGrpSpPr>
        <p:grpSpPr>
          <a:xfrm>
            <a:off x="4199196" y="1978102"/>
            <a:ext cx="7992804" cy="2031870"/>
            <a:chOff x="4199196" y="1978102"/>
            <a:chExt cx="7992804" cy="2031870"/>
          </a:xfrm>
        </p:grpSpPr>
        <p:grpSp>
          <p:nvGrpSpPr>
            <p:cNvPr id="58" name="Group 57">
              <a:extLst>
                <a:ext uri="{FF2B5EF4-FFF2-40B4-BE49-F238E27FC236}">
                  <a16:creationId xmlns:a16="http://schemas.microsoft.com/office/drawing/2014/main" id="{FC5AB4EF-866E-41A9-87B1-9CE2BDA37B86}"/>
                </a:ext>
              </a:extLst>
            </p:cNvPr>
            <p:cNvGrpSpPr/>
            <p:nvPr/>
          </p:nvGrpSpPr>
          <p:grpSpPr>
            <a:xfrm>
              <a:off x="4199196" y="1978102"/>
              <a:ext cx="7992804" cy="2031870"/>
              <a:chOff x="4199196" y="1978102"/>
              <a:chExt cx="7992804" cy="2031870"/>
            </a:xfrm>
          </p:grpSpPr>
          <p:sp>
            <p:nvSpPr>
              <p:cNvPr id="28" name="Rectangle 27">
                <a:extLst>
                  <a:ext uri="{FF2B5EF4-FFF2-40B4-BE49-F238E27FC236}">
                    <a16:creationId xmlns:a16="http://schemas.microsoft.com/office/drawing/2014/main" id="{1A11C8A0-8BAA-4D1E-A877-2ED5F2BF97CE}"/>
                  </a:ext>
                </a:extLst>
              </p:cNvPr>
              <p:cNvSpPr/>
              <p:nvPr/>
            </p:nvSpPr>
            <p:spPr bwMode="gray">
              <a:xfrm>
                <a:off x="6520329" y="1978102"/>
                <a:ext cx="5671671" cy="20318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4" name="Picture 13">
                <a:extLst>
                  <a:ext uri="{FF2B5EF4-FFF2-40B4-BE49-F238E27FC236}">
                    <a16:creationId xmlns:a16="http://schemas.microsoft.com/office/drawing/2014/main" id="{C748C5F7-0A2B-48DB-989C-5D43615D4237}"/>
                  </a:ext>
                </a:extLst>
              </p:cNvPr>
              <p:cNvPicPr>
                <a:picLocks noChangeAspect="1"/>
              </p:cNvPicPr>
              <p:nvPr/>
            </p:nvPicPr>
            <p:blipFill>
              <a:blip r:embed="rId5"/>
              <a:stretch>
                <a:fillRect/>
              </a:stretch>
            </p:blipFill>
            <p:spPr>
              <a:xfrm>
                <a:off x="6874003" y="2935717"/>
                <a:ext cx="4962525" cy="990600"/>
              </a:xfrm>
              <a:prstGeom prst="rect">
                <a:avLst/>
              </a:prstGeom>
            </p:spPr>
          </p:pic>
          <p:pic>
            <p:nvPicPr>
              <p:cNvPr id="16" name="Picture 15">
                <a:extLst>
                  <a:ext uri="{FF2B5EF4-FFF2-40B4-BE49-F238E27FC236}">
                    <a16:creationId xmlns:a16="http://schemas.microsoft.com/office/drawing/2014/main" id="{2A2CA327-80D1-4375-AB8F-93A17D19C9D1}"/>
                  </a:ext>
                </a:extLst>
              </p:cNvPr>
              <p:cNvPicPr>
                <a:picLocks noChangeAspect="1"/>
              </p:cNvPicPr>
              <p:nvPr/>
            </p:nvPicPr>
            <p:blipFill>
              <a:blip r:embed="rId6"/>
              <a:stretch>
                <a:fillRect/>
              </a:stretch>
            </p:blipFill>
            <p:spPr>
              <a:xfrm>
                <a:off x="6872941" y="2067588"/>
                <a:ext cx="4949300" cy="904875"/>
              </a:xfrm>
              <a:prstGeom prst="rect">
                <a:avLst/>
              </a:prstGeom>
            </p:spPr>
          </p:pic>
          <p:cxnSp>
            <p:nvCxnSpPr>
              <p:cNvPr id="32" name="Connector: Elbow 31">
                <a:extLst>
                  <a:ext uri="{FF2B5EF4-FFF2-40B4-BE49-F238E27FC236}">
                    <a16:creationId xmlns:a16="http://schemas.microsoft.com/office/drawing/2014/main" id="{69401944-352C-4E0B-B92E-324BBCA24359}"/>
                  </a:ext>
                </a:extLst>
              </p:cNvPr>
              <p:cNvCxnSpPr>
                <a:cxnSpLocks/>
                <a:stCxn id="33" idx="3"/>
                <a:endCxn id="28" idx="1"/>
              </p:cNvCxnSpPr>
              <p:nvPr/>
            </p:nvCxnSpPr>
            <p:spPr bwMode="gray">
              <a:xfrm>
                <a:off x="4276068" y="2994037"/>
                <a:ext cx="2244261" cy="1270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96E3B-B1EA-4CAF-99B7-095D6EAD2E2A}"/>
                  </a:ext>
                </a:extLst>
              </p:cNvPr>
              <p:cNvSpPr/>
              <p:nvPr/>
            </p:nvSpPr>
            <p:spPr bwMode="gray">
              <a:xfrm>
                <a:off x="4199196" y="2838372"/>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49" name="Straight Connector 48">
              <a:extLst>
                <a:ext uri="{FF2B5EF4-FFF2-40B4-BE49-F238E27FC236}">
                  <a16:creationId xmlns:a16="http://schemas.microsoft.com/office/drawing/2014/main" id="{2FFA003E-8540-47A8-92C2-D6CE54FCCF3F}"/>
                </a:ext>
              </a:extLst>
            </p:cNvPr>
            <p:cNvCxnSpPr/>
            <p:nvPr/>
          </p:nvCxnSpPr>
          <p:spPr bwMode="gray">
            <a:xfrm>
              <a:off x="11460512" y="2924736"/>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B9557B4-F38F-4886-A939-B432892C0A6F}"/>
                </a:ext>
              </a:extLst>
            </p:cNvPr>
            <p:cNvCxnSpPr/>
            <p:nvPr/>
          </p:nvCxnSpPr>
          <p:spPr bwMode="gray">
            <a:xfrm>
              <a:off x="11459957" y="3845474"/>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0E36F582-DA67-45A4-8209-544206B166E9}"/>
              </a:ext>
            </a:extLst>
          </p:cNvPr>
          <p:cNvGrpSpPr/>
          <p:nvPr/>
        </p:nvGrpSpPr>
        <p:grpSpPr>
          <a:xfrm>
            <a:off x="4467822" y="3708299"/>
            <a:ext cx="6327709" cy="1898141"/>
            <a:chOff x="4467822" y="3708299"/>
            <a:chExt cx="6327709" cy="1898141"/>
          </a:xfrm>
        </p:grpSpPr>
        <p:pic>
          <p:nvPicPr>
            <p:cNvPr id="20" name="Picture 19">
              <a:extLst>
                <a:ext uri="{FF2B5EF4-FFF2-40B4-BE49-F238E27FC236}">
                  <a16:creationId xmlns:a16="http://schemas.microsoft.com/office/drawing/2014/main" id="{9A250137-4319-42C6-A824-BDA1A9D641BC}"/>
                </a:ext>
              </a:extLst>
            </p:cNvPr>
            <p:cNvPicPr>
              <a:picLocks noChangeAspect="1"/>
            </p:cNvPicPr>
            <p:nvPr/>
          </p:nvPicPr>
          <p:blipFill>
            <a:blip r:embed="rId7"/>
            <a:stretch>
              <a:fillRect/>
            </a:stretch>
          </p:blipFill>
          <p:spPr>
            <a:xfrm>
              <a:off x="5785381" y="4006240"/>
              <a:ext cx="5010150" cy="1600200"/>
            </a:xfrm>
            <a:prstGeom prst="rect">
              <a:avLst/>
            </a:prstGeom>
          </p:spPr>
        </p:pic>
        <p:cxnSp>
          <p:nvCxnSpPr>
            <p:cNvPr id="35" name="Connector: Elbow 34">
              <a:extLst>
                <a:ext uri="{FF2B5EF4-FFF2-40B4-BE49-F238E27FC236}">
                  <a16:creationId xmlns:a16="http://schemas.microsoft.com/office/drawing/2014/main" id="{035D64BB-FBD9-40D6-B185-18FA4A5C5E58}"/>
                </a:ext>
              </a:extLst>
            </p:cNvPr>
            <p:cNvCxnSpPr>
              <a:cxnSpLocks/>
              <a:stCxn id="36" idx="3"/>
              <a:endCxn id="20" idx="1"/>
            </p:cNvCxnSpPr>
            <p:nvPr/>
          </p:nvCxnSpPr>
          <p:spPr bwMode="gray">
            <a:xfrm>
              <a:off x="4544694" y="3863964"/>
              <a:ext cx="1240687" cy="942376"/>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D77DB1D-FEB0-4D8F-9197-80BA037F81E4}"/>
                </a:ext>
              </a:extLst>
            </p:cNvPr>
            <p:cNvSpPr/>
            <p:nvPr/>
          </p:nvSpPr>
          <p:spPr bwMode="gray">
            <a:xfrm>
              <a:off x="4467822" y="3708299"/>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1" name="Straight Connector 50">
              <a:extLst>
                <a:ext uri="{FF2B5EF4-FFF2-40B4-BE49-F238E27FC236}">
                  <a16:creationId xmlns:a16="http://schemas.microsoft.com/office/drawing/2014/main" id="{EFD03EBC-DA02-4F2F-AA5E-4B380263C368}"/>
                </a:ext>
              </a:extLst>
            </p:cNvPr>
            <p:cNvCxnSpPr/>
            <p:nvPr/>
          </p:nvCxnSpPr>
          <p:spPr bwMode="gray">
            <a:xfrm>
              <a:off x="10356913" y="545519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613F2C45-3B35-4036-967F-89B75A383317}"/>
              </a:ext>
            </a:extLst>
          </p:cNvPr>
          <p:cNvGrpSpPr/>
          <p:nvPr/>
        </p:nvGrpSpPr>
        <p:grpSpPr>
          <a:xfrm>
            <a:off x="4045452" y="5588500"/>
            <a:ext cx="8146548" cy="1205875"/>
            <a:chOff x="4045452" y="5588500"/>
            <a:chExt cx="8146548" cy="1205875"/>
          </a:xfrm>
        </p:grpSpPr>
        <p:sp>
          <p:nvSpPr>
            <p:cNvPr id="27" name="Rectangle 26">
              <a:extLst>
                <a:ext uri="{FF2B5EF4-FFF2-40B4-BE49-F238E27FC236}">
                  <a16:creationId xmlns:a16="http://schemas.microsoft.com/office/drawing/2014/main" id="{B1F35F74-B214-476B-BDDE-20FF94739229}"/>
                </a:ext>
              </a:extLst>
            </p:cNvPr>
            <p:cNvSpPr/>
            <p:nvPr/>
          </p:nvSpPr>
          <p:spPr bwMode="gray">
            <a:xfrm>
              <a:off x="4506259" y="5588500"/>
              <a:ext cx="7685741" cy="12058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nvGrpSpPr>
            <p:cNvPr id="62" name="Group 61">
              <a:extLst>
                <a:ext uri="{FF2B5EF4-FFF2-40B4-BE49-F238E27FC236}">
                  <a16:creationId xmlns:a16="http://schemas.microsoft.com/office/drawing/2014/main" id="{394A7628-B82D-4B67-B245-FF1A4F755C5F}"/>
                </a:ext>
              </a:extLst>
            </p:cNvPr>
            <p:cNvGrpSpPr/>
            <p:nvPr/>
          </p:nvGrpSpPr>
          <p:grpSpPr>
            <a:xfrm>
              <a:off x="4045452" y="5677087"/>
              <a:ext cx="8068824" cy="1028700"/>
              <a:chOff x="4045452" y="5677087"/>
              <a:chExt cx="8068824" cy="1028700"/>
            </a:xfrm>
          </p:grpSpPr>
          <p:pic>
            <p:nvPicPr>
              <p:cNvPr id="24" name="Picture 23">
                <a:extLst>
                  <a:ext uri="{FF2B5EF4-FFF2-40B4-BE49-F238E27FC236}">
                    <a16:creationId xmlns:a16="http://schemas.microsoft.com/office/drawing/2014/main" id="{5D01C9F4-7F09-4258-8BCD-9A63730C5543}"/>
                  </a:ext>
                </a:extLst>
              </p:cNvPr>
              <p:cNvPicPr>
                <a:picLocks noChangeAspect="1"/>
              </p:cNvPicPr>
              <p:nvPr/>
            </p:nvPicPr>
            <p:blipFill>
              <a:blip r:embed="rId8"/>
              <a:stretch>
                <a:fillRect/>
              </a:stretch>
            </p:blipFill>
            <p:spPr>
              <a:xfrm>
                <a:off x="4568954" y="5677087"/>
                <a:ext cx="3990975" cy="1028700"/>
              </a:xfrm>
              <a:prstGeom prst="rect">
                <a:avLst/>
              </a:prstGeom>
            </p:spPr>
          </p:pic>
          <p:pic>
            <p:nvPicPr>
              <p:cNvPr id="26" name="Picture 25">
                <a:extLst>
                  <a:ext uri="{FF2B5EF4-FFF2-40B4-BE49-F238E27FC236}">
                    <a16:creationId xmlns:a16="http://schemas.microsoft.com/office/drawing/2014/main" id="{858A549B-6D37-4F40-9FE6-DCB66E7FB0B5}"/>
                  </a:ext>
                </a:extLst>
              </p:cNvPr>
              <p:cNvPicPr>
                <a:picLocks noChangeAspect="1"/>
              </p:cNvPicPr>
              <p:nvPr/>
            </p:nvPicPr>
            <p:blipFill>
              <a:blip r:embed="rId9"/>
              <a:stretch>
                <a:fillRect/>
              </a:stretch>
            </p:blipFill>
            <p:spPr>
              <a:xfrm>
                <a:off x="8599551" y="5902899"/>
                <a:ext cx="3514725" cy="638175"/>
              </a:xfrm>
              <a:prstGeom prst="rect">
                <a:avLst/>
              </a:prstGeom>
            </p:spPr>
          </p:pic>
          <p:cxnSp>
            <p:nvCxnSpPr>
              <p:cNvPr id="38" name="Connector: Elbow 37">
                <a:extLst>
                  <a:ext uri="{FF2B5EF4-FFF2-40B4-BE49-F238E27FC236}">
                    <a16:creationId xmlns:a16="http://schemas.microsoft.com/office/drawing/2014/main" id="{D1D5F5FF-2299-4C15-A144-9E8BB65D211B}"/>
                  </a:ext>
                </a:extLst>
              </p:cNvPr>
              <p:cNvCxnSpPr>
                <a:cxnSpLocks/>
                <a:stCxn id="39" idx="3"/>
                <a:endCxn id="27" idx="1"/>
              </p:cNvCxnSpPr>
              <p:nvPr/>
            </p:nvCxnSpPr>
            <p:spPr bwMode="gray">
              <a:xfrm>
                <a:off x="4122324" y="6064348"/>
                <a:ext cx="383935" cy="12709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5509AF-58F0-4A24-AA3F-D0028DB64AEB}"/>
                  </a:ext>
                </a:extLst>
              </p:cNvPr>
              <p:cNvSpPr/>
              <p:nvPr/>
            </p:nvSpPr>
            <p:spPr bwMode="gray">
              <a:xfrm>
                <a:off x="4045452" y="590868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2" name="Straight Connector 51">
                <a:extLst>
                  <a:ext uri="{FF2B5EF4-FFF2-40B4-BE49-F238E27FC236}">
                    <a16:creationId xmlns:a16="http://schemas.microsoft.com/office/drawing/2014/main" id="{2353BBF1-62AC-4ED0-A27D-B5EA5D2296B3}"/>
                  </a:ext>
                </a:extLst>
              </p:cNvPr>
              <p:cNvCxnSpPr/>
              <p:nvPr/>
            </p:nvCxnSpPr>
            <p:spPr bwMode="gray">
              <a:xfrm>
                <a:off x="8202963" y="6541074"/>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ED595B-F29A-4E25-A6D7-CE633EE15730}"/>
                  </a:ext>
                </a:extLst>
              </p:cNvPr>
              <p:cNvCxnSpPr/>
              <p:nvPr/>
            </p:nvCxnSpPr>
            <p:spPr bwMode="gray">
              <a:xfrm>
                <a:off x="11757310" y="634104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cxnSp>
        <p:nvCxnSpPr>
          <p:cNvPr id="54" name="Straight Connector 53">
            <a:extLst>
              <a:ext uri="{FF2B5EF4-FFF2-40B4-BE49-F238E27FC236}">
                <a16:creationId xmlns:a16="http://schemas.microsoft.com/office/drawing/2014/main" id="{3B60E53E-8B32-4B73-A99D-008A49055D47}"/>
              </a:ext>
            </a:extLst>
          </p:cNvPr>
          <p:cNvCxnSpPr>
            <a:cxnSpLocks/>
          </p:cNvCxnSpPr>
          <p:nvPr/>
        </p:nvCxnSpPr>
        <p:spPr bwMode="gray">
          <a:xfrm>
            <a:off x="668688" y="1614962"/>
            <a:ext cx="3298563"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D59D6F7-1DFC-4AC9-8E0F-DD76D239FC2C}"/>
              </a:ext>
            </a:extLst>
          </p:cNvPr>
          <p:cNvSpPr txBox="1"/>
          <p:nvPr/>
        </p:nvSpPr>
        <p:spPr bwMode="gray">
          <a:xfrm>
            <a:off x="94223" y="6549904"/>
            <a:ext cx="2439427" cy="2444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a:t>
            </a:r>
          </a:p>
        </p:txBody>
      </p:sp>
    </p:spTree>
    <p:extLst>
      <p:ext uri="{BB962C8B-B14F-4D97-AF65-F5344CB8AC3E}">
        <p14:creationId xmlns:p14="http://schemas.microsoft.com/office/powerpoint/2010/main" val="34317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6C1A-DF6E-44D8-8DB2-384299A79319}"/>
              </a:ext>
            </a:extLst>
          </p:cNvPr>
          <p:cNvSpPr>
            <a:spLocks noGrp="1"/>
          </p:cNvSpPr>
          <p:nvPr>
            <p:ph type="title"/>
          </p:nvPr>
        </p:nvSpPr>
        <p:spPr/>
        <p:txBody>
          <a:bodyPr/>
          <a:lstStyle/>
          <a:p>
            <a:r>
              <a:rPr lang="en-US" dirty="0"/>
              <a:t>Robustness to Time Delays</a:t>
            </a:r>
          </a:p>
        </p:txBody>
      </p:sp>
      <p:sp>
        <p:nvSpPr>
          <p:cNvPr id="3" name="Content Placeholder 2">
            <a:extLst>
              <a:ext uri="{FF2B5EF4-FFF2-40B4-BE49-F238E27FC236}">
                <a16:creationId xmlns:a16="http://schemas.microsoft.com/office/drawing/2014/main" id="{C53441BC-8915-428B-821F-117F067171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10B50-82EC-4330-B3CB-9C5052C2B0F0}"/>
              </a:ext>
            </a:extLst>
          </p:cNvPr>
          <p:cNvSpPr>
            <a:spLocks noGrp="1"/>
          </p:cNvSpPr>
          <p:nvPr>
            <p:ph type="sldNum" sz="quarter" idx="12"/>
          </p:nvPr>
        </p:nvSpPr>
        <p:spPr/>
        <p:txBody>
          <a:bodyPr/>
          <a:lstStyle/>
          <a:p>
            <a:fld id="{81561042-0DC2-4A04-AA50-F6D44EB20EBA}" type="slidenum">
              <a:rPr lang="en-US" smtClean="0"/>
              <a:t>32</a:t>
            </a:fld>
            <a:endParaRPr lang="en-US"/>
          </a:p>
        </p:txBody>
      </p:sp>
      <p:pic>
        <p:nvPicPr>
          <p:cNvPr id="6" name="Picture 5">
            <a:extLst>
              <a:ext uri="{FF2B5EF4-FFF2-40B4-BE49-F238E27FC236}">
                <a16:creationId xmlns:a16="http://schemas.microsoft.com/office/drawing/2014/main" id="{7EB0FC48-6170-4D13-BC8B-7919A5AC53CB}"/>
              </a:ext>
            </a:extLst>
          </p:cNvPr>
          <p:cNvPicPr>
            <a:picLocks noChangeAspect="1"/>
          </p:cNvPicPr>
          <p:nvPr/>
        </p:nvPicPr>
        <p:blipFill>
          <a:blip r:embed="rId3"/>
          <a:stretch>
            <a:fillRect/>
          </a:stretch>
        </p:blipFill>
        <p:spPr>
          <a:xfrm>
            <a:off x="1636834" y="1813780"/>
            <a:ext cx="8496300" cy="4543425"/>
          </a:xfrm>
          <a:prstGeom prst="rect">
            <a:avLst/>
          </a:prstGeom>
        </p:spPr>
      </p:pic>
    </p:spTree>
    <p:extLst>
      <p:ext uri="{BB962C8B-B14F-4D97-AF65-F5344CB8AC3E}">
        <p14:creationId xmlns:p14="http://schemas.microsoft.com/office/powerpoint/2010/main" val="2381224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FA61-A6D2-49EA-8B75-7C99E22CECD6}"/>
              </a:ext>
            </a:extLst>
          </p:cNvPr>
          <p:cNvSpPr>
            <a:spLocks noGrp="1"/>
          </p:cNvSpPr>
          <p:nvPr>
            <p:ph type="title"/>
          </p:nvPr>
        </p:nvSpPr>
        <p:spPr/>
        <p:txBody>
          <a:bodyPr/>
          <a:lstStyle/>
          <a:p>
            <a:r>
              <a:rPr lang="en-US" dirty="0"/>
              <a:t>Propagation as Decision Making </a:t>
            </a:r>
          </a:p>
        </p:txBody>
      </p:sp>
      <p:sp>
        <p:nvSpPr>
          <p:cNvPr id="3" name="Content Placeholder 2">
            <a:extLst>
              <a:ext uri="{FF2B5EF4-FFF2-40B4-BE49-F238E27FC236}">
                <a16:creationId xmlns:a16="http://schemas.microsoft.com/office/drawing/2014/main" id="{4F5E48F1-E5DE-4B28-968F-BB360E694D0B}"/>
              </a:ext>
            </a:extLst>
          </p:cNvPr>
          <p:cNvSpPr>
            <a:spLocks noGrp="1"/>
          </p:cNvSpPr>
          <p:nvPr>
            <p:ph idx="1"/>
          </p:nvPr>
        </p:nvSpPr>
        <p:spPr>
          <a:xfrm>
            <a:off x="478369" y="1213308"/>
            <a:ext cx="11473384" cy="2348335"/>
          </a:xfrm>
        </p:spPr>
        <p:txBody>
          <a:bodyPr/>
          <a:lstStyle/>
          <a:p>
            <a:pPr marL="342900" indent="-342900">
              <a:buFont typeface="Arial" panose="020B0604020202020204" pitchFamily="34" charset="0"/>
              <a:buChar char="•"/>
            </a:pPr>
            <a:r>
              <a:rPr lang="en-US" dirty="0"/>
              <a:t>Each person can adopt technology that maximizes its </a:t>
            </a:r>
            <a:r>
              <a:rPr lang="en-US" u="sng" dirty="0"/>
              <a:t>utility</a:t>
            </a:r>
            <a:r>
              <a:rPr lang="en-US" dirty="0"/>
              <a:t>. </a:t>
            </a:r>
          </a:p>
          <a:p>
            <a:pPr marL="342900" indent="-342900">
              <a:buFont typeface="Arial" panose="020B0604020202020204" pitchFamily="34" charset="0"/>
              <a:buChar char="•"/>
            </a:pPr>
            <a:r>
              <a:rPr lang="en-US" dirty="0"/>
              <a:t>The benefit is based on how many of the neighbors adopted the same technology in t-1</a:t>
            </a:r>
          </a:p>
          <a:p>
            <a:pPr marL="342900" indent="-342900">
              <a:buFont typeface="Arial" panose="020B0604020202020204" pitchFamily="34" charset="0"/>
              <a:buChar char="•"/>
            </a:pPr>
            <a:r>
              <a:rPr lang="en-US" dirty="0"/>
              <a:t>For instance, if a node obtains a </a:t>
            </a:r>
            <a:r>
              <a:rPr lang="en-US" u="sng" dirty="0"/>
              <a:t>utility</a:t>
            </a:r>
            <a:r>
              <a:rPr lang="en-US" dirty="0"/>
              <a:t> of “a” if the node adopts the technology A shared with a neighbor node.</a:t>
            </a:r>
          </a:p>
          <a:p>
            <a:r>
              <a:rPr lang="en-US" u="sng" dirty="0"/>
              <a:t>Example:</a:t>
            </a:r>
            <a:r>
              <a:rPr lang="en-US" dirty="0"/>
              <a:t> Technology adoption options are A, B, or AB. In the case of adopting AB, there is a cost “c”. Assuming that every node start with B, below is a possible intermediate state.</a:t>
            </a:r>
          </a:p>
        </p:txBody>
      </p:sp>
      <p:sp>
        <p:nvSpPr>
          <p:cNvPr id="4" name="Slide Number Placeholder 3">
            <a:extLst>
              <a:ext uri="{FF2B5EF4-FFF2-40B4-BE49-F238E27FC236}">
                <a16:creationId xmlns:a16="http://schemas.microsoft.com/office/drawing/2014/main" id="{CAE58CB7-66A4-4625-9124-795E8E5A359F}"/>
              </a:ext>
            </a:extLst>
          </p:cNvPr>
          <p:cNvSpPr>
            <a:spLocks noGrp="1"/>
          </p:cNvSpPr>
          <p:nvPr>
            <p:ph type="sldNum" sz="quarter" idx="12"/>
          </p:nvPr>
        </p:nvSpPr>
        <p:spPr/>
        <p:txBody>
          <a:bodyPr/>
          <a:lstStyle/>
          <a:p>
            <a:fld id="{81561042-0DC2-4A04-AA50-F6D44EB20EBA}" type="slidenum">
              <a:rPr lang="en-US" smtClean="0"/>
              <a:t>4</a:t>
            </a:fld>
            <a:endParaRPr lang="en-US"/>
          </a:p>
        </p:txBody>
      </p:sp>
      <p:sp>
        <p:nvSpPr>
          <p:cNvPr id="5" name="Oval 4">
            <a:extLst>
              <a:ext uri="{FF2B5EF4-FFF2-40B4-BE49-F238E27FC236}">
                <a16:creationId xmlns:a16="http://schemas.microsoft.com/office/drawing/2014/main" id="{8BDA424E-88D8-4608-90DC-2A3FBB008548}"/>
              </a:ext>
            </a:extLst>
          </p:cNvPr>
          <p:cNvSpPr/>
          <p:nvPr/>
        </p:nvSpPr>
        <p:spPr bwMode="gray">
          <a:xfrm>
            <a:off x="1037533"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9" name="Oval 8">
            <a:extLst>
              <a:ext uri="{FF2B5EF4-FFF2-40B4-BE49-F238E27FC236}">
                <a16:creationId xmlns:a16="http://schemas.microsoft.com/office/drawing/2014/main" id="{AC198045-2A64-4141-AE3C-C4DD4B4642CC}"/>
              </a:ext>
            </a:extLst>
          </p:cNvPr>
          <p:cNvSpPr/>
          <p:nvPr/>
        </p:nvSpPr>
        <p:spPr bwMode="gray">
          <a:xfrm>
            <a:off x="3283148"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10" name="Oval 9">
            <a:extLst>
              <a:ext uri="{FF2B5EF4-FFF2-40B4-BE49-F238E27FC236}">
                <a16:creationId xmlns:a16="http://schemas.microsoft.com/office/drawing/2014/main" id="{8E200DEB-182E-4305-9B51-3798C80A668F}"/>
              </a:ext>
            </a:extLst>
          </p:cNvPr>
          <p:cNvSpPr/>
          <p:nvPr/>
        </p:nvSpPr>
        <p:spPr bwMode="gray">
          <a:xfrm>
            <a:off x="5528763"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1" name="Oval 10">
            <a:extLst>
              <a:ext uri="{FF2B5EF4-FFF2-40B4-BE49-F238E27FC236}">
                <a16:creationId xmlns:a16="http://schemas.microsoft.com/office/drawing/2014/main" id="{5A16D0FE-2FBF-43C5-B7F2-D99B2D16944D}"/>
              </a:ext>
            </a:extLst>
          </p:cNvPr>
          <p:cNvSpPr/>
          <p:nvPr/>
        </p:nvSpPr>
        <p:spPr bwMode="gray">
          <a:xfrm>
            <a:off x="7774378"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2" name="Oval 11">
            <a:extLst>
              <a:ext uri="{FF2B5EF4-FFF2-40B4-BE49-F238E27FC236}">
                <a16:creationId xmlns:a16="http://schemas.microsoft.com/office/drawing/2014/main" id="{2B5B69C4-39D0-437B-89C8-49B0FCBB53AD}"/>
              </a:ext>
            </a:extLst>
          </p:cNvPr>
          <p:cNvSpPr/>
          <p:nvPr/>
        </p:nvSpPr>
        <p:spPr bwMode="gray">
          <a:xfrm>
            <a:off x="10019994" y="449482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3" name="Straight Connector 12">
            <a:extLst>
              <a:ext uri="{FF2B5EF4-FFF2-40B4-BE49-F238E27FC236}">
                <a16:creationId xmlns:a16="http://schemas.microsoft.com/office/drawing/2014/main" id="{49E96C36-085F-4ED1-A320-DA6208FCA58C}"/>
              </a:ext>
            </a:extLst>
          </p:cNvPr>
          <p:cNvCxnSpPr>
            <a:stCxn id="5" idx="6"/>
            <a:endCxn id="9" idx="2"/>
          </p:cNvCxnSpPr>
          <p:nvPr/>
        </p:nvCxnSpPr>
        <p:spPr bwMode="gray">
          <a:xfrm>
            <a:off x="186049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6249549-994E-43BC-87C2-39A1D7391AFB}"/>
              </a:ext>
            </a:extLst>
          </p:cNvPr>
          <p:cNvCxnSpPr>
            <a:cxnSpLocks/>
            <a:stCxn id="9" idx="6"/>
            <a:endCxn id="10" idx="2"/>
          </p:cNvCxnSpPr>
          <p:nvPr/>
        </p:nvCxnSpPr>
        <p:spPr bwMode="gray">
          <a:xfrm>
            <a:off x="4106108"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C66C2E-58BD-4A39-9927-96BC115F718B}"/>
              </a:ext>
            </a:extLst>
          </p:cNvPr>
          <p:cNvCxnSpPr>
            <a:cxnSpLocks/>
            <a:stCxn id="10" idx="6"/>
            <a:endCxn id="11" idx="2"/>
          </p:cNvCxnSpPr>
          <p:nvPr/>
        </p:nvCxnSpPr>
        <p:spPr bwMode="gray">
          <a:xfrm>
            <a:off x="635172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BF6F521-3927-44E6-B871-DF084B09A855}"/>
              </a:ext>
            </a:extLst>
          </p:cNvPr>
          <p:cNvCxnSpPr>
            <a:cxnSpLocks/>
            <a:stCxn id="11" idx="6"/>
            <a:endCxn id="12" idx="2"/>
          </p:cNvCxnSpPr>
          <p:nvPr/>
        </p:nvCxnSpPr>
        <p:spPr bwMode="gray">
          <a:xfrm>
            <a:off x="8597338" y="490630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5B059BA-582E-4706-9516-BAD8AD7DF3AB}"/>
              </a:ext>
            </a:extLst>
          </p:cNvPr>
          <p:cNvSpPr txBox="1"/>
          <p:nvPr/>
        </p:nvSpPr>
        <p:spPr bwMode="gray">
          <a:xfrm>
            <a:off x="2556079" y="460690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6" name="TextBox 25">
            <a:extLst>
              <a:ext uri="{FF2B5EF4-FFF2-40B4-BE49-F238E27FC236}">
                <a16:creationId xmlns:a16="http://schemas.microsoft.com/office/drawing/2014/main" id="{70955748-323D-40C6-B2CF-C9E417E4DFEF}"/>
              </a:ext>
            </a:extLst>
          </p:cNvPr>
          <p:cNvSpPr txBox="1"/>
          <p:nvPr/>
        </p:nvSpPr>
        <p:spPr bwMode="gray">
          <a:xfrm>
            <a:off x="4712238" y="458725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7" name="TextBox 26">
            <a:extLst>
              <a:ext uri="{FF2B5EF4-FFF2-40B4-BE49-F238E27FC236}">
                <a16:creationId xmlns:a16="http://schemas.microsoft.com/office/drawing/2014/main" id="{851815B1-3F3B-4A0E-9AEE-A93C1E6283C6}"/>
              </a:ext>
            </a:extLst>
          </p:cNvPr>
          <p:cNvSpPr txBox="1"/>
          <p:nvPr/>
        </p:nvSpPr>
        <p:spPr bwMode="gray">
          <a:xfrm>
            <a:off x="6632433" y="460690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28" name="TextBox 27">
            <a:extLst>
              <a:ext uri="{FF2B5EF4-FFF2-40B4-BE49-F238E27FC236}">
                <a16:creationId xmlns:a16="http://schemas.microsoft.com/office/drawing/2014/main" id="{FBC1FA3D-EF57-44E6-869E-E84E25E40ACD}"/>
              </a:ext>
            </a:extLst>
          </p:cNvPr>
          <p:cNvSpPr txBox="1"/>
          <p:nvPr/>
        </p:nvSpPr>
        <p:spPr bwMode="gray">
          <a:xfrm>
            <a:off x="9208737" y="462654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29" name="TextBox 28">
            <a:extLst>
              <a:ext uri="{FF2B5EF4-FFF2-40B4-BE49-F238E27FC236}">
                <a16:creationId xmlns:a16="http://schemas.microsoft.com/office/drawing/2014/main" id="{26C66B17-8482-4A24-B46E-9333F13ABCFA}"/>
              </a:ext>
            </a:extLst>
          </p:cNvPr>
          <p:cNvSpPr txBox="1"/>
          <p:nvPr/>
        </p:nvSpPr>
        <p:spPr bwMode="gray">
          <a:xfrm>
            <a:off x="5802678"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0" name="TextBox 29">
            <a:extLst>
              <a:ext uri="{FF2B5EF4-FFF2-40B4-BE49-F238E27FC236}">
                <a16:creationId xmlns:a16="http://schemas.microsoft.com/office/drawing/2014/main" id="{24DBA61C-C79B-4F9F-A6EB-7AEFB0AE6421}"/>
              </a:ext>
            </a:extLst>
          </p:cNvPr>
          <p:cNvSpPr txBox="1"/>
          <p:nvPr/>
        </p:nvSpPr>
        <p:spPr bwMode="gray">
          <a:xfrm>
            <a:off x="8004974"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1" name="TextBox 30">
            <a:extLst>
              <a:ext uri="{FF2B5EF4-FFF2-40B4-BE49-F238E27FC236}">
                <a16:creationId xmlns:a16="http://schemas.microsoft.com/office/drawing/2014/main" id="{2888902F-11EF-4380-98C0-4E5253F192C7}"/>
              </a:ext>
            </a:extLst>
          </p:cNvPr>
          <p:cNvSpPr txBox="1"/>
          <p:nvPr/>
        </p:nvSpPr>
        <p:spPr bwMode="gray">
          <a:xfrm>
            <a:off x="1704062" y="4147757"/>
            <a:ext cx="731641" cy="27854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utility</a:t>
            </a:r>
          </a:p>
        </p:txBody>
      </p:sp>
      <p:cxnSp>
        <p:nvCxnSpPr>
          <p:cNvPr id="24" name="Straight Arrow Connector 23">
            <a:extLst>
              <a:ext uri="{FF2B5EF4-FFF2-40B4-BE49-F238E27FC236}">
                <a16:creationId xmlns:a16="http://schemas.microsoft.com/office/drawing/2014/main" id="{A18201A2-528B-48D2-9B43-62581400949E}"/>
              </a:ext>
            </a:extLst>
          </p:cNvPr>
          <p:cNvCxnSpPr>
            <a:cxnSpLocks/>
            <a:stCxn id="31" idx="3"/>
            <a:endCxn id="23" idx="0"/>
          </p:cNvCxnSpPr>
          <p:nvPr/>
        </p:nvCxnSpPr>
        <p:spPr bwMode="gray">
          <a:xfrm>
            <a:off x="2435703" y="4287030"/>
            <a:ext cx="225573" cy="31987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A9FE542F-7F1B-4F0F-8FAE-2F5396E77EC6}"/>
              </a:ext>
            </a:extLst>
          </p:cNvPr>
          <p:cNvSpPr txBox="1"/>
          <p:nvPr/>
        </p:nvSpPr>
        <p:spPr bwMode="gray">
          <a:xfrm>
            <a:off x="6362364" y="4194313"/>
            <a:ext cx="957213" cy="27175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 cost</a:t>
            </a:r>
          </a:p>
        </p:txBody>
      </p:sp>
      <p:cxnSp>
        <p:nvCxnSpPr>
          <p:cNvPr id="34" name="Straight Arrow Connector 33">
            <a:extLst>
              <a:ext uri="{FF2B5EF4-FFF2-40B4-BE49-F238E27FC236}">
                <a16:creationId xmlns:a16="http://schemas.microsoft.com/office/drawing/2014/main" id="{085FD8E1-5AB4-4976-8CED-BD38F8E3D5DA}"/>
              </a:ext>
            </a:extLst>
          </p:cNvPr>
          <p:cNvCxnSpPr>
            <a:cxnSpLocks/>
            <a:stCxn id="33" idx="1"/>
            <a:endCxn id="29" idx="3"/>
          </p:cNvCxnSpPr>
          <p:nvPr/>
        </p:nvCxnSpPr>
        <p:spPr bwMode="gray">
          <a:xfrm flipH="1">
            <a:off x="6077807" y="4330188"/>
            <a:ext cx="284557" cy="1609"/>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EA251D3-0249-47BF-92E3-478B08C5FAC5}"/>
              </a:ext>
            </a:extLst>
          </p:cNvPr>
          <p:cNvSpPr txBox="1"/>
          <p:nvPr/>
        </p:nvSpPr>
        <p:spPr bwMode="gray">
          <a:xfrm>
            <a:off x="2084387" y="5693045"/>
            <a:ext cx="8152038" cy="923330"/>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How will the adoption of technology cascade through the network?</a:t>
            </a:r>
          </a:p>
          <a:p>
            <a:pPr marL="285750" indent="-285750">
              <a:buFont typeface="Arial" panose="020B0604020202020204" pitchFamily="34" charset="0"/>
              <a:buChar char="•"/>
            </a:pPr>
            <a:r>
              <a:rPr lang="en-US" dirty="0"/>
              <a:t>Will it cascade indefinitely, or will it stop at some point? </a:t>
            </a:r>
          </a:p>
          <a:p>
            <a:pPr marL="285750" indent="-285750">
              <a:buFont typeface="Arial" panose="020B0604020202020204" pitchFamily="34" charset="0"/>
              <a:buChar char="•"/>
            </a:pPr>
            <a:r>
              <a:rPr lang="en-US" dirty="0"/>
              <a:t>How do the individual costs of each pay-off affect the cascades?</a:t>
            </a:r>
          </a:p>
        </p:txBody>
      </p:sp>
      <p:cxnSp>
        <p:nvCxnSpPr>
          <p:cNvPr id="58" name="Straight Connector 57">
            <a:extLst>
              <a:ext uri="{FF2B5EF4-FFF2-40B4-BE49-F238E27FC236}">
                <a16:creationId xmlns:a16="http://schemas.microsoft.com/office/drawing/2014/main" id="{EC489A04-D992-4580-BA57-7E99522CBA27}"/>
              </a:ext>
            </a:extLst>
          </p:cNvPr>
          <p:cNvCxnSpPr>
            <a:cxnSpLocks/>
          </p:cNvCxnSpPr>
          <p:nvPr/>
        </p:nvCxnSpPr>
        <p:spPr bwMode="gray">
          <a:xfrm>
            <a:off x="498689" y="4905486"/>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044A3B2-BE42-4039-A61F-224B106F4EA6}"/>
              </a:ext>
            </a:extLst>
          </p:cNvPr>
          <p:cNvCxnSpPr>
            <a:cxnSpLocks/>
          </p:cNvCxnSpPr>
          <p:nvPr/>
        </p:nvCxnSpPr>
        <p:spPr bwMode="gray">
          <a:xfrm>
            <a:off x="10868669" y="4907033"/>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29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F28-8F00-49F8-8751-76904C43F16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8E6ECC3-6EA3-441B-977B-6D996F83E9A2}"/>
              </a:ext>
            </a:extLst>
          </p:cNvPr>
          <p:cNvSpPr>
            <a:spLocks noGrp="1"/>
          </p:cNvSpPr>
          <p:nvPr>
            <p:ph idx="1"/>
          </p:nvPr>
        </p:nvSpPr>
        <p:spPr>
          <a:xfrm>
            <a:off x="478369" y="1213308"/>
            <a:ext cx="11473384" cy="309315"/>
          </a:xfrm>
        </p:spPr>
        <p:txBody>
          <a:bodyPr/>
          <a:lstStyle/>
          <a:p>
            <a:r>
              <a:rPr lang="en-US" dirty="0"/>
              <a:t>Path graph: start with B. and A is better than B (a&gt;b)</a:t>
            </a:r>
          </a:p>
        </p:txBody>
      </p:sp>
      <p:sp>
        <p:nvSpPr>
          <p:cNvPr id="4" name="Slide Number Placeholder 3">
            <a:extLst>
              <a:ext uri="{FF2B5EF4-FFF2-40B4-BE49-F238E27FC236}">
                <a16:creationId xmlns:a16="http://schemas.microsoft.com/office/drawing/2014/main" id="{167D65B5-1F63-49FD-9B36-31B19EEE267C}"/>
              </a:ext>
            </a:extLst>
          </p:cNvPr>
          <p:cNvSpPr>
            <a:spLocks noGrp="1"/>
          </p:cNvSpPr>
          <p:nvPr>
            <p:ph type="sldNum" sz="quarter" idx="12"/>
          </p:nvPr>
        </p:nvSpPr>
        <p:spPr/>
        <p:txBody>
          <a:bodyPr/>
          <a:lstStyle/>
          <a:p>
            <a:fld id="{81561042-0DC2-4A04-AA50-F6D44EB20EBA}" type="slidenum">
              <a:rPr lang="en-US" smtClean="0"/>
              <a:t>5</a:t>
            </a:fld>
            <a:endParaRPr lang="en-US"/>
          </a:p>
        </p:txBody>
      </p:sp>
      <p:sp>
        <p:nvSpPr>
          <p:cNvPr id="5" name="Oval 4">
            <a:extLst>
              <a:ext uri="{FF2B5EF4-FFF2-40B4-BE49-F238E27FC236}">
                <a16:creationId xmlns:a16="http://schemas.microsoft.com/office/drawing/2014/main" id="{ACD20FEB-5D9F-446F-8A0A-F06715B83975}"/>
              </a:ext>
            </a:extLst>
          </p:cNvPr>
          <p:cNvSpPr/>
          <p:nvPr/>
        </p:nvSpPr>
        <p:spPr bwMode="gray">
          <a:xfrm>
            <a:off x="1017213"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6" name="Oval 5">
            <a:extLst>
              <a:ext uri="{FF2B5EF4-FFF2-40B4-BE49-F238E27FC236}">
                <a16:creationId xmlns:a16="http://schemas.microsoft.com/office/drawing/2014/main" id="{49629D98-CACA-4178-AF28-1E3016D5B3DC}"/>
              </a:ext>
            </a:extLst>
          </p:cNvPr>
          <p:cNvSpPr/>
          <p:nvPr/>
        </p:nvSpPr>
        <p:spPr bwMode="gray">
          <a:xfrm>
            <a:off x="3262828" y="218850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7" name="Oval 6">
            <a:extLst>
              <a:ext uri="{FF2B5EF4-FFF2-40B4-BE49-F238E27FC236}">
                <a16:creationId xmlns:a16="http://schemas.microsoft.com/office/drawing/2014/main" id="{8D266E6C-AC05-4D2C-99F1-CA6E06A46345}"/>
              </a:ext>
            </a:extLst>
          </p:cNvPr>
          <p:cNvSpPr/>
          <p:nvPr/>
        </p:nvSpPr>
        <p:spPr bwMode="gray">
          <a:xfrm>
            <a:off x="5508443"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8" name="Oval 7">
            <a:extLst>
              <a:ext uri="{FF2B5EF4-FFF2-40B4-BE49-F238E27FC236}">
                <a16:creationId xmlns:a16="http://schemas.microsoft.com/office/drawing/2014/main" id="{09952FA2-222F-4221-A45F-CA53B9563420}"/>
              </a:ext>
            </a:extLst>
          </p:cNvPr>
          <p:cNvSpPr/>
          <p:nvPr/>
        </p:nvSpPr>
        <p:spPr bwMode="gray">
          <a:xfrm>
            <a:off x="7754058" y="218850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9" name="Oval 8">
            <a:extLst>
              <a:ext uri="{FF2B5EF4-FFF2-40B4-BE49-F238E27FC236}">
                <a16:creationId xmlns:a16="http://schemas.microsoft.com/office/drawing/2014/main" id="{46580A19-D8F4-4C08-864E-8AB3301E7A5A}"/>
              </a:ext>
            </a:extLst>
          </p:cNvPr>
          <p:cNvSpPr/>
          <p:nvPr/>
        </p:nvSpPr>
        <p:spPr bwMode="gray">
          <a:xfrm>
            <a:off x="9999674" y="218850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0" name="Straight Connector 9">
            <a:extLst>
              <a:ext uri="{FF2B5EF4-FFF2-40B4-BE49-F238E27FC236}">
                <a16:creationId xmlns:a16="http://schemas.microsoft.com/office/drawing/2014/main" id="{B951F15E-88AF-497B-8F31-C9C9F4405535}"/>
              </a:ext>
            </a:extLst>
          </p:cNvPr>
          <p:cNvCxnSpPr>
            <a:cxnSpLocks/>
            <a:stCxn id="5" idx="6"/>
            <a:endCxn id="6" idx="2"/>
          </p:cNvCxnSpPr>
          <p:nvPr/>
        </p:nvCxnSpPr>
        <p:spPr bwMode="gray">
          <a:xfrm>
            <a:off x="184017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7CFEA87-2490-4347-A8F7-98AB4F894A86}"/>
              </a:ext>
            </a:extLst>
          </p:cNvPr>
          <p:cNvCxnSpPr>
            <a:cxnSpLocks/>
            <a:stCxn id="6" idx="6"/>
            <a:endCxn id="7" idx="2"/>
          </p:cNvCxnSpPr>
          <p:nvPr/>
        </p:nvCxnSpPr>
        <p:spPr bwMode="gray">
          <a:xfrm>
            <a:off x="4085788"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B8E9355-087D-489A-9D62-C75F82519223}"/>
              </a:ext>
            </a:extLst>
          </p:cNvPr>
          <p:cNvCxnSpPr>
            <a:cxnSpLocks/>
            <a:stCxn id="7" idx="6"/>
            <a:endCxn id="8" idx="2"/>
          </p:cNvCxnSpPr>
          <p:nvPr/>
        </p:nvCxnSpPr>
        <p:spPr bwMode="gray">
          <a:xfrm>
            <a:off x="6331403" y="259998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80FF05E-19C7-4635-972A-B43E7DF0918A}"/>
              </a:ext>
            </a:extLst>
          </p:cNvPr>
          <p:cNvCxnSpPr>
            <a:cxnSpLocks/>
            <a:stCxn id="8" idx="6"/>
            <a:endCxn id="9" idx="2"/>
          </p:cNvCxnSpPr>
          <p:nvPr/>
        </p:nvCxnSpPr>
        <p:spPr bwMode="gray">
          <a:xfrm>
            <a:off x="8577018" y="259998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ECD9DDB-84C5-4906-A3DC-4AA635C1F058}"/>
              </a:ext>
            </a:extLst>
          </p:cNvPr>
          <p:cNvSpPr txBox="1"/>
          <p:nvPr/>
        </p:nvSpPr>
        <p:spPr bwMode="gray">
          <a:xfrm>
            <a:off x="2535759" y="230058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5" name="TextBox 14">
            <a:extLst>
              <a:ext uri="{FF2B5EF4-FFF2-40B4-BE49-F238E27FC236}">
                <a16:creationId xmlns:a16="http://schemas.microsoft.com/office/drawing/2014/main" id="{51AF574F-AA54-4918-9D3D-8472CCC4B03D}"/>
              </a:ext>
            </a:extLst>
          </p:cNvPr>
          <p:cNvSpPr txBox="1"/>
          <p:nvPr/>
        </p:nvSpPr>
        <p:spPr bwMode="gray">
          <a:xfrm>
            <a:off x="4691918" y="228093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16" name="TextBox 15">
            <a:extLst>
              <a:ext uri="{FF2B5EF4-FFF2-40B4-BE49-F238E27FC236}">
                <a16:creationId xmlns:a16="http://schemas.microsoft.com/office/drawing/2014/main" id="{A162BFCA-09B9-490D-B282-BD6EDE25F5C6}"/>
              </a:ext>
            </a:extLst>
          </p:cNvPr>
          <p:cNvSpPr txBox="1"/>
          <p:nvPr/>
        </p:nvSpPr>
        <p:spPr bwMode="gray">
          <a:xfrm>
            <a:off x="6612113" y="230058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17" name="TextBox 16">
            <a:extLst>
              <a:ext uri="{FF2B5EF4-FFF2-40B4-BE49-F238E27FC236}">
                <a16:creationId xmlns:a16="http://schemas.microsoft.com/office/drawing/2014/main" id="{69BE40C8-4ECA-4174-9ABF-94648B1E2FE0}"/>
              </a:ext>
            </a:extLst>
          </p:cNvPr>
          <p:cNvSpPr txBox="1"/>
          <p:nvPr/>
        </p:nvSpPr>
        <p:spPr bwMode="gray">
          <a:xfrm>
            <a:off x="9188417" y="232022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18" name="TextBox 17">
            <a:extLst>
              <a:ext uri="{FF2B5EF4-FFF2-40B4-BE49-F238E27FC236}">
                <a16:creationId xmlns:a16="http://schemas.microsoft.com/office/drawing/2014/main" id="{5F81007B-3A14-4FB3-A455-81392B0F48C0}"/>
              </a:ext>
            </a:extLst>
          </p:cNvPr>
          <p:cNvSpPr txBox="1"/>
          <p:nvPr/>
        </p:nvSpPr>
        <p:spPr bwMode="gray">
          <a:xfrm>
            <a:off x="5782358"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19" name="TextBox 18">
            <a:extLst>
              <a:ext uri="{FF2B5EF4-FFF2-40B4-BE49-F238E27FC236}">
                <a16:creationId xmlns:a16="http://schemas.microsoft.com/office/drawing/2014/main" id="{463D0F41-1ACE-499A-BAB9-1CD0F37FCDF7}"/>
              </a:ext>
            </a:extLst>
          </p:cNvPr>
          <p:cNvSpPr txBox="1"/>
          <p:nvPr/>
        </p:nvSpPr>
        <p:spPr bwMode="gray">
          <a:xfrm>
            <a:off x="7984654" y="188561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pic>
        <p:nvPicPr>
          <p:cNvPr id="1026" name="Picture 2" descr="Machine generated alternative text:&#10;Path graph: Start with Bs, a &gt; b (A is better) &#10;One node switches to A— what happens? &#10;With just A, B: A spreads if a &gt; b &#10;With A, B, AB: Does A spread? &#10;Example: a=3, b=2, c=l &#10;0 &#10;AB &#10;Hard-wired to adopt A &#10;Stan ">
            <a:extLst>
              <a:ext uri="{FF2B5EF4-FFF2-40B4-BE49-F238E27FC236}">
                <a16:creationId xmlns:a16="http://schemas.microsoft.com/office/drawing/2014/main" id="{85748D2E-1C48-4565-95AA-405507AFD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6767" y="3681378"/>
            <a:ext cx="4810426" cy="280385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49DD4CFD-C8A8-4C78-A138-8A1385021424}"/>
              </a:ext>
            </a:extLst>
          </p:cNvPr>
          <p:cNvCxnSpPr>
            <a:cxnSpLocks/>
            <a:endCxn id="5" idx="2"/>
          </p:cNvCxnSpPr>
          <p:nvPr/>
        </p:nvCxnSpPr>
        <p:spPr bwMode="gray">
          <a:xfrm>
            <a:off x="478369" y="2599953"/>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64EC02-6EF8-4338-802E-DFD031DC2ADE}"/>
              </a:ext>
            </a:extLst>
          </p:cNvPr>
          <p:cNvCxnSpPr>
            <a:cxnSpLocks/>
          </p:cNvCxnSpPr>
          <p:nvPr/>
        </p:nvCxnSpPr>
        <p:spPr bwMode="gray">
          <a:xfrm>
            <a:off x="10848349" y="2601500"/>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691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E1DC958E-D9A5-4186-9DED-4EF4899EEB97}"/>
              </a:ext>
            </a:extLst>
          </p:cNvPr>
          <p:cNvGrpSpPr/>
          <p:nvPr/>
        </p:nvGrpSpPr>
        <p:grpSpPr>
          <a:xfrm>
            <a:off x="8194165" y="2804960"/>
            <a:ext cx="3869642" cy="4106100"/>
            <a:chOff x="8049473" y="2740900"/>
            <a:chExt cx="3866859" cy="4175906"/>
          </a:xfrm>
        </p:grpSpPr>
        <p:pic>
          <p:nvPicPr>
            <p:cNvPr id="62" name="Picture 61">
              <a:extLst>
                <a:ext uri="{FF2B5EF4-FFF2-40B4-BE49-F238E27FC236}">
                  <a16:creationId xmlns:a16="http://schemas.microsoft.com/office/drawing/2014/main" id="{DBE920FB-3E42-4AC9-BD6A-DCF530D1050F}"/>
                </a:ext>
              </a:extLst>
            </p:cNvPr>
            <p:cNvPicPr>
              <a:picLocks noChangeAspect="1"/>
            </p:cNvPicPr>
            <p:nvPr/>
          </p:nvPicPr>
          <p:blipFill>
            <a:blip r:embed="rId3"/>
            <a:stretch>
              <a:fillRect/>
            </a:stretch>
          </p:blipFill>
          <p:spPr>
            <a:xfrm>
              <a:off x="8049473" y="2740900"/>
              <a:ext cx="3866859" cy="4175906"/>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4F1E4B-9A32-451B-B8CE-EC67F47D33FB}"/>
                    </a:ext>
                  </a:extLst>
                </p:cNvPr>
                <p:cNvSpPr txBox="1"/>
                <p:nvPr/>
              </p:nvSpPr>
              <p:spPr bwMode="gray">
                <a:xfrm>
                  <a:off x="8626927" y="3079524"/>
                  <a:ext cx="2102145" cy="584775"/>
                </a:xfrm>
                <a:prstGeom prst="rect">
                  <a:avLst/>
                </a:prstGeom>
                <a:noFill/>
              </p:spPr>
              <p:txBody>
                <a:bodyPr wrap="square">
                  <a:spAutoFit/>
                </a:bodyPr>
                <a:lstStyle/>
                <a:p>
                  <a14:m>
                    <m:oMath xmlns:m="http://schemas.openxmlformats.org/officeDocument/2006/math">
                      <m:sSub>
                        <m:sSubPr>
                          <m:ctrlPr>
                            <a:rPr lang="en-US" sz="1600" b="0" i="1" smtClean="0">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𝑅</m:t>
                          </m:r>
                        </m:e>
                        <m:sub>
                          <m:r>
                            <a:rPr lang="en-US" sz="1600" b="0" i="1" smtClean="0">
                              <a:effectLst/>
                              <a:latin typeface="Cambria Math" panose="02040503050406030204" pitchFamily="18" charset="0"/>
                              <a:ea typeface="Cambria Math" panose="02040503050406030204" pitchFamily="18" charset="0"/>
                            </a:rPr>
                            <m:t>0</m:t>
                          </m:r>
                        </m:sub>
                      </m:sSub>
                      <m:r>
                        <a:rPr lang="en-US" sz="1600" b="0" i="1" smtClean="0">
                          <a:effectLst/>
                          <a:latin typeface="Cambria Math" panose="02040503050406030204" pitchFamily="18" charset="0"/>
                          <a:ea typeface="Cambria Math" panose="02040503050406030204" pitchFamily="18" charset="0"/>
                        </a:rPr>
                        <m:t> </m:t>
                      </m:r>
                    </m:oMath>
                  </a14:m>
                  <a:r>
                    <a:rPr lang="en-US" sz="1600" dirty="0">
                      <a:effectLst/>
                      <a:latin typeface="Arial" panose="020B0604020202020204" pitchFamily="34" charset="0"/>
                    </a:rPr>
                    <a:t>epidemic reproduction number</a:t>
                  </a:r>
                </a:p>
              </p:txBody>
            </p:sp>
          </mc:Choice>
          <mc:Fallback xmlns="">
            <p:sp>
              <p:nvSpPr>
                <p:cNvPr id="55" name="TextBox 54">
                  <a:extLst>
                    <a:ext uri="{FF2B5EF4-FFF2-40B4-BE49-F238E27FC236}">
                      <a16:creationId xmlns:a16="http://schemas.microsoft.com/office/drawing/2014/main" id="{4C4F1E4B-9A32-451B-B8CE-EC67F47D33FB}"/>
                    </a:ext>
                  </a:extLst>
                </p:cNvPr>
                <p:cNvSpPr txBox="1">
                  <a:spLocks noRot="1" noChangeAspect="1" noMove="1" noResize="1" noEditPoints="1" noAdjustHandles="1" noChangeArrowheads="1" noChangeShapeType="1" noTextEdit="1"/>
                </p:cNvSpPr>
                <p:nvPr/>
              </p:nvSpPr>
              <p:spPr bwMode="gray">
                <a:xfrm>
                  <a:off x="8626927" y="3079524"/>
                  <a:ext cx="2102145" cy="584775"/>
                </a:xfrm>
                <a:prstGeom prst="rect">
                  <a:avLst/>
                </a:prstGeom>
                <a:blipFill>
                  <a:blip r:embed="rId4"/>
                  <a:stretch>
                    <a:fillRect l="-1739" t="-3191" b="-14894"/>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5F96DE99-2431-4097-ACB5-329F3D42BC6B}"/>
                </a:ext>
              </a:extLst>
            </p:cNvPr>
            <p:cNvSpPr txBox="1"/>
            <p:nvPr/>
          </p:nvSpPr>
          <p:spPr bwMode="gray">
            <a:xfrm>
              <a:off x="8547882" y="3567284"/>
              <a:ext cx="1651775" cy="276999"/>
            </a:xfrm>
            <a:prstGeom prst="rect">
              <a:avLst/>
            </a:prstGeom>
            <a:noFill/>
          </p:spPr>
          <p:txBody>
            <a:bodyPr wrap="square">
              <a:spAutoFit/>
            </a:bodyPr>
            <a:lstStyle/>
            <a:p>
              <a:r>
                <a:rPr lang="en-US" sz="1200" dirty="0"/>
                <a:t>[</a:t>
              </a:r>
              <a:r>
                <a:rPr lang="en-US" sz="1200" dirty="0" err="1"/>
                <a:t>Bertozzi</a:t>
              </a:r>
              <a:r>
                <a:rPr lang="en-US" sz="1200" dirty="0"/>
                <a:t> 2020] </a:t>
              </a:r>
            </a:p>
          </p:txBody>
        </p:sp>
      </p:grpSp>
      <p:sp>
        <p:nvSpPr>
          <p:cNvPr id="2" name="Title 1">
            <a:extLst>
              <a:ext uri="{FF2B5EF4-FFF2-40B4-BE49-F238E27FC236}">
                <a16:creationId xmlns:a16="http://schemas.microsoft.com/office/drawing/2014/main" id="{F7D0843E-3A13-4F6B-83EE-C81E7947A893}"/>
              </a:ext>
            </a:extLst>
          </p:cNvPr>
          <p:cNvSpPr>
            <a:spLocks noGrp="1"/>
          </p:cNvSpPr>
          <p:nvPr>
            <p:ph type="title"/>
          </p:nvPr>
        </p:nvSpPr>
        <p:spPr/>
        <p:txBody>
          <a:bodyPr/>
          <a:lstStyle/>
          <a:p>
            <a:r>
              <a:rPr lang="en-US" dirty="0"/>
              <a:t>SIR model</a:t>
            </a:r>
          </a:p>
        </p:txBody>
      </p:sp>
      <p:sp>
        <p:nvSpPr>
          <p:cNvPr id="4" name="Slide Number Placeholder 3">
            <a:extLst>
              <a:ext uri="{FF2B5EF4-FFF2-40B4-BE49-F238E27FC236}">
                <a16:creationId xmlns:a16="http://schemas.microsoft.com/office/drawing/2014/main" id="{15FDB5CA-5120-4888-A0E1-F4581E1BBD13}"/>
              </a:ext>
            </a:extLst>
          </p:cNvPr>
          <p:cNvSpPr>
            <a:spLocks noGrp="1"/>
          </p:cNvSpPr>
          <p:nvPr>
            <p:ph type="sldNum" sz="quarter" idx="12"/>
          </p:nvPr>
        </p:nvSpPr>
        <p:spPr/>
        <p:txBody>
          <a:bodyPr/>
          <a:lstStyle/>
          <a:p>
            <a:fld id="{81561042-0DC2-4A04-AA50-F6D44EB20EBA}" type="slidenum">
              <a:rPr lang="en-US" smtClean="0"/>
              <a:t>6</a:t>
            </a:fld>
            <a:endParaRPr lang="en-US"/>
          </a:p>
        </p:txBody>
      </p:sp>
      <p:sp>
        <p:nvSpPr>
          <p:cNvPr id="8" name="Rectangle: Rounded Corners 7">
            <a:extLst>
              <a:ext uri="{FF2B5EF4-FFF2-40B4-BE49-F238E27FC236}">
                <a16:creationId xmlns:a16="http://schemas.microsoft.com/office/drawing/2014/main" id="{14437641-251D-460C-A4D5-21C5EDB6A034}"/>
              </a:ext>
            </a:extLst>
          </p:cNvPr>
          <p:cNvSpPr/>
          <p:nvPr/>
        </p:nvSpPr>
        <p:spPr bwMode="gray">
          <a:xfrm>
            <a:off x="267352" y="1226345"/>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9" name="Rectangle: Rounded Corners 8">
            <a:extLst>
              <a:ext uri="{FF2B5EF4-FFF2-40B4-BE49-F238E27FC236}">
                <a16:creationId xmlns:a16="http://schemas.microsoft.com/office/drawing/2014/main" id="{8950BB6C-01BC-4F0D-A2BB-D1DAD6B6392A}"/>
              </a:ext>
            </a:extLst>
          </p:cNvPr>
          <p:cNvSpPr/>
          <p:nvPr/>
        </p:nvSpPr>
        <p:spPr bwMode="gray">
          <a:xfrm>
            <a:off x="2090292" y="1226345"/>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10" name="Rectangle: Rounded Corners 9">
            <a:extLst>
              <a:ext uri="{FF2B5EF4-FFF2-40B4-BE49-F238E27FC236}">
                <a16:creationId xmlns:a16="http://schemas.microsoft.com/office/drawing/2014/main" id="{2B8EF1C4-A155-4283-9C4D-9F77ACF7CA13}"/>
              </a:ext>
            </a:extLst>
          </p:cNvPr>
          <p:cNvSpPr/>
          <p:nvPr/>
        </p:nvSpPr>
        <p:spPr bwMode="gray">
          <a:xfrm>
            <a:off x="3876578" y="1227140"/>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Recovered</a:t>
            </a:r>
            <a:endParaRPr lang="en-US" sz="1200" b="1" dirty="0">
              <a:solidFill>
                <a:schemeClr val="bg1"/>
              </a:solidFill>
            </a:endParaRPr>
          </a:p>
        </p:txBody>
      </p:sp>
      <p:cxnSp>
        <p:nvCxnSpPr>
          <p:cNvPr id="12" name="Straight Arrow Connector 11">
            <a:extLst>
              <a:ext uri="{FF2B5EF4-FFF2-40B4-BE49-F238E27FC236}">
                <a16:creationId xmlns:a16="http://schemas.microsoft.com/office/drawing/2014/main" id="{F0975FA7-005B-4FF5-8CDA-431ED7C1E5E9}"/>
              </a:ext>
            </a:extLst>
          </p:cNvPr>
          <p:cNvCxnSpPr>
            <a:cxnSpLocks/>
            <a:stCxn id="8" idx="3"/>
            <a:endCxn id="9" idx="1"/>
          </p:cNvCxnSpPr>
          <p:nvPr/>
        </p:nvCxnSpPr>
        <p:spPr bwMode="gray">
          <a:xfrm>
            <a:off x="1481858" y="1635920"/>
            <a:ext cx="60843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165C2F9-2234-42B2-8A71-45CAC3F12444}"/>
              </a:ext>
            </a:extLst>
          </p:cNvPr>
          <p:cNvCxnSpPr>
            <a:cxnSpLocks/>
            <a:stCxn id="9" idx="3"/>
            <a:endCxn id="10" idx="1"/>
          </p:cNvCxnSpPr>
          <p:nvPr/>
        </p:nvCxnSpPr>
        <p:spPr bwMode="gray">
          <a:xfrm>
            <a:off x="3249346" y="1635920"/>
            <a:ext cx="627232" cy="7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C317A1B6-11AD-4CE4-BCBF-44CCFFB9362F}"/>
              </a:ext>
            </a:extLst>
          </p:cNvPr>
          <p:cNvCxnSpPr>
            <a:cxnSpLocks/>
            <a:stCxn id="10" idx="0"/>
            <a:endCxn id="8" idx="0"/>
          </p:cNvCxnSpPr>
          <p:nvPr/>
        </p:nvCxnSpPr>
        <p:spPr bwMode="gray">
          <a:xfrm rot="16200000" flipV="1">
            <a:off x="2669216" y="-568265"/>
            <a:ext cx="795" cy="3590016"/>
          </a:xfrm>
          <a:prstGeom prst="bentConnector3">
            <a:avLst>
              <a:gd name="adj1" fmla="val 2133685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92C90FF-BE0F-4299-84CC-5B6E07DB8488}"/>
              </a:ext>
            </a:extLst>
          </p:cNvPr>
          <p:cNvSpPr txBox="1"/>
          <p:nvPr/>
        </p:nvSpPr>
        <p:spPr bwMode="gray">
          <a:xfrm>
            <a:off x="2544922" y="768404"/>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23" name="TextBox 22">
            <a:extLst>
              <a:ext uri="{FF2B5EF4-FFF2-40B4-BE49-F238E27FC236}">
                <a16:creationId xmlns:a16="http://schemas.microsoft.com/office/drawing/2014/main" id="{EB08D951-C30E-48FE-924B-8721DC445C58}"/>
              </a:ext>
            </a:extLst>
          </p:cNvPr>
          <p:cNvSpPr txBox="1"/>
          <p:nvPr/>
        </p:nvSpPr>
        <p:spPr bwMode="gray">
          <a:xfrm>
            <a:off x="1597163" y="131512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r>
              <a:rPr lang="en-US" dirty="0"/>
              <a:t>I</a:t>
            </a:r>
          </a:p>
        </p:txBody>
      </p:sp>
      <p:sp>
        <p:nvSpPr>
          <p:cNvPr id="24" name="TextBox 23">
            <a:extLst>
              <a:ext uri="{FF2B5EF4-FFF2-40B4-BE49-F238E27FC236}">
                <a16:creationId xmlns:a16="http://schemas.microsoft.com/office/drawing/2014/main" id="{71D28015-B6A7-43AF-AAB5-2668E43985F5}"/>
              </a:ext>
            </a:extLst>
          </p:cNvPr>
          <p:cNvSpPr txBox="1"/>
          <p:nvPr/>
        </p:nvSpPr>
        <p:spPr bwMode="gray">
          <a:xfrm>
            <a:off x="3452196" y="1315124"/>
            <a:ext cx="460212" cy="2640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sz="1600" i="1" dirty="0"/>
              <a:t>γ</a:t>
            </a:r>
            <a:endParaRPr lang="en-US" sz="1600" i="1" dirty="0"/>
          </a:p>
        </p:txBody>
      </p:sp>
      <p:sp>
        <p:nvSpPr>
          <p:cNvPr id="32" name="TextBox 31">
            <a:extLst>
              <a:ext uri="{FF2B5EF4-FFF2-40B4-BE49-F238E27FC236}">
                <a16:creationId xmlns:a16="http://schemas.microsoft.com/office/drawing/2014/main" id="{B0B7753E-8C1A-4257-B8B3-36E90E0249C2}"/>
              </a:ext>
            </a:extLst>
          </p:cNvPr>
          <p:cNvSpPr txBox="1"/>
          <p:nvPr/>
        </p:nvSpPr>
        <p:spPr bwMode="gray">
          <a:xfrm>
            <a:off x="2717111" y="233243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sp>
        <p:nvSpPr>
          <p:cNvPr id="33" name="TextBox 32">
            <a:extLst>
              <a:ext uri="{FF2B5EF4-FFF2-40B4-BE49-F238E27FC236}">
                <a16:creationId xmlns:a16="http://schemas.microsoft.com/office/drawing/2014/main" id="{5C4B26BB-1E0D-4C8A-8022-AFE7FF047423}"/>
              </a:ext>
            </a:extLst>
          </p:cNvPr>
          <p:cNvSpPr txBox="1"/>
          <p:nvPr/>
        </p:nvSpPr>
        <p:spPr bwMode="gray">
          <a:xfrm>
            <a:off x="4432293" y="227688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35" name="Straight Arrow Connector 34">
            <a:extLst>
              <a:ext uri="{FF2B5EF4-FFF2-40B4-BE49-F238E27FC236}">
                <a16:creationId xmlns:a16="http://schemas.microsoft.com/office/drawing/2014/main" id="{3030C071-C5D2-4C15-ACEA-8DD76A02D753}"/>
              </a:ext>
            </a:extLst>
          </p:cNvPr>
          <p:cNvCxnSpPr>
            <a:cxnSpLocks/>
            <a:stCxn id="10" idx="2"/>
            <a:endCxn id="33" idx="0"/>
          </p:cNvCxnSpPr>
          <p:nvPr/>
        </p:nvCxnSpPr>
        <p:spPr bwMode="gray">
          <a:xfrm>
            <a:off x="4464621" y="2046290"/>
            <a:ext cx="176067" cy="2305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156EA4D5-E6E3-47DF-85FB-6B6256D1F0B3}"/>
              </a:ext>
            </a:extLst>
          </p:cNvPr>
          <p:cNvCxnSpPr>
            <a:cxnSpLocks/>
            <a:stCxn id="9" idx="2"/>
            <a:endCxn id="32" idx="0"/>
          </p:cNvCxnSpPr>
          <p:nvPr/>
        </p:nvCxnSpPr>
        <p:spPr bwMode="gray">
          <a:xfrm>
            <a:off x="2669819" y="2045495"/>
            <a:ext cx="255687" cy="286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9241531-2D7C-43F5-BDEC-53BFC9C04274}"/>
              </a:ext>
            </a:extLst>
          </p:cNvPr>
          <p:cNvSpPr txBox="1"/>
          <p:nvPr/>
        </p:nvSpPr>
        <p:spPr bwMode="gray">
          <a:xfrm>
            <a:off x="931865" y="2309236"/>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44" name="Straight Arrow Connector 43">
            <a:extLst>
              <a:ext uri="{FF2B5EF4-FFF2-40B4-BE49-F238E27FC236}">
                <a16:creationId xmlns:a16="http://schemas.microsoft.com/office/drawing/2014/main" id="{D3A81858-DDB5-4CA9-83A4-68B6750439BD}"/>
              </a:ext>
            </a:extLst>
          </p:cNvPr>
          <p:cNvCxnSpPr>
            <a:cxnSpLocks/>
            <a:endCxn id="43" idx="0"/>
          </p:cNvCxnSpPr>
          <p:nvPr/>
        </p:nvCxnSpPr>
        <p:spPr bwMode="gray">
          <a:xfrm>
            <a:off x="921185" y="2045495"/>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21233794-6778-4BEA-AB6F-E10C3E5CC1FA}"/>
              </a:ext>
            </a:extLst>
          </p:cNvPr>
          <p:cNvSpPr txBox="1"/>
          <p:nvPr/>
        </p:nvSpPr>
        <p:spPr bwMode="gray">
          <a:xfrm>
            <a:off x="61578" y="92319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a:t>
            </a:r>
          </a:p>
        </p:txBody>
      </p:sp>
      <p:cxnSp>
        <p:nvCxnSpPr>
          <p:cNvPr id="46" name="Straight Arrow Connector 45">
            <a:extLst>
              <a:ext uri="{FF2B5EF4-FFF2-40B4-BE49-F238E27FC236}">
                <a16:creationId xmlns:a16="http://schemas.microsoft.com/office/drawing/2014/main" id="{12281DC9-6FD6-4754-A4C7-C9AB2C6244D3}"/>
              </a:ext>
            </a:extLst>
          </p:cNvPr>
          <p:cNvCxnSpPr>
            <a:cxnSpLocks/>
          </p:cNvCxnSpPr>
          <p:nvPr/>
        </p:nvCxnSpPr>
        <p:spPr bwMode="gray">
          <a:xfrm>
            <a:off x="368831" y="945793"/>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849AE066-B597-4022-9603-F5EFD62A5E2B}"/>
              </a:ext>
            </a:extLst>
          </p:cNvPr>
          <p:cNvSpPr txBox="1"/>
          <p:nvPr/>
        </p:nvSpPr>
        <p:spPr bwMode="gray">
          <a:xfrm>
            <a:off x="184506" y="2740900"/>
            <a:ext cx="2234844" cy="18078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 birth rate</a:t>
            </a:r>
          </a:p>
          <a:p>
            <a:pPr>
              <a:spcBef>
                <a:spcPts val="300"/>
              </a:spcBef>
              <a:spcAft>
                <a:spcPts val="300"/>
              </a:spcAft>
              <a:buClr>
                <a:schemeClr val="accent1"/>
              </a:buClr>
              <a:buSzPct val="90000"/>
            </a:pPr>
            <a:r>
              <a:rPr lang="el-GR" dirty="0"/>
              <a:t>μ</a:t>
            </a:r>
            <a:r>
              <a:rPr lang="en-US" dirty="0"/>
              <a:t> mortality rate</a:t>
            </a:r>
          </a:p>
          <a:p>
            <a:pPr>
              <a:spcBef>
                <a:spcPts val="300"/>
              </a:spcBef>
              <a:spcAft>
                <a:spcPts val="300"/>
              </a:spcAft>
              <a:buClr>
                <a:schemeClr val="accent1"/>
              </a:buClr>
              <a:buSzPct val="90000"/>
            </a:pPr>
            <a:r>
              <a:rPr lang="en-US" dirty="0"/>
              <a:t>I infection rate</a:t>
            </a:r>
          </a:p>
          <a:p>
            <a:pPr>
              <a:spcBef>
                <a:spcPts val="300"/>
              </a:spcBef>
              <a:spcAft>
                <a:spcPts val="300"/>
              </a:spcAft>
              <a:buClr>
                <a:schemeClr val="accent1"/>
              </a:buClr>
              <a:buSzPct val="90000"/>
            </a:pPr>
            <a:r>
              <a:rPr lang="el-GR" sz="1800" i="1" dirty="0"/>
              <a:t>γ</a:t>
            </a:r>
            <a:r>
              <a:rPr lang="en-US" i="1" dirty="0"/>
              <a:t> recovery rate</a:t>
            </a:r>
            <a:endParaRPr lang="en-US" dirty="0"/>
          </a:p>
          <a:p>
            <a:pPr>
              <a:spcBef>
                <a:spcPts val="300"/>
              </a:spcBef>
              <a:spcAft>
                <a:spcPts val="300"/>
              </a:spcAft>
              <a:buClr>
                <a:schemeClr val="accent1"/>
              </a:buClr>
              <a:buSzPct val="90000"/>
            </a:pPr>
            <a:r>
              <a:rPr lang="el-GR" dirty="0"/>
              <a:t>α</a:t>
            </a:r>
            <a:r>
              <a:rPr lang="en-US" dirty="0"/>
              <a:t> reinfection rate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992C73C-95B4-4CDA-9A30-D4679CEF9372}"/>
                  </a:ext>
                </a:extLst>
              </p:cNvPr>
              <p:cNvSpPr txBox="1"/>
              <p:nvPr/>
            </p:nvSpPr>
            <p:spPr bwMode="gray">
              <a:xfrm>
                <a:off x="128193" y="4665729"/>
                <a:ext cx="3083307" cy="1821076"/>
              </a:xfrm>
              <a:prstGeom prst="rect">
                <a:avLst/>
              </a:prstGeom>
              <a:noFill/>
            </p:spPr>
            <p:txBody>
              <a:bodyPr wrap="square">
                <a:spAutoFit/>
              </a:bodyPr>
              <a:lstStyle/>
              <a:p>
                <a:pPr>
                  <a:spcBef>
                    <a:spcPts val="300"/>
                  </a:spcBef>
                  <a:spcAft>
                    <a:spcPts val="300"/>
                  </a:spcAft>
                  <a:buClr>
                    <a:schemeClr val="accent1"/>
                  </a:buClr>
                  <a:buSzPct val="90000"/>
                </a:pPr>
                <a:r>
                  <a:rPr lang="en-US" dirty="0">
                    <a:solidFill>
                      <a:schemeClr val="accent6">
                        <a:lumMod val="10000"/>
                      </a:schemeClr>
                    </a:solidFill>
                  </a:rPr>
                  <a:t>Rates of Change </a:t>
                </a:r>
              </a:p>
              <a:p>
                <a:pPr>
                  <a:spcBef>
                    <a:spcPts val="300"/>
                  </a:spcBef>
                  <a:spcAft>
                    <a:spcPts val="300"/>
                  </a:spcAft>
                  <a:buClr>
                    <a:schemeClr val="accent1"/>
                  </a:buClr>
                  <a:buSzPct val="90000"/>
                </a:pPr>
                <a:r>
                  <a:rPr lang="en-US" dirty="0">
                    <a:solidFill>
                      <a:srgbClr val="0070C0"/>
                    </a:solidFill>
                  </a:rPr>
                  <a:t>Susceptible </a:t>
                </a:r>
                <a14:m>
                  <m:oMath xmlns:m="http://schemas.openxmlformats.org/officeDocument/2006/math">
                    <m:f>
                      <m:fPr>
                        <m:ctrlPr>
                          <a:rPr lang="en-US" i="1" smtClean="0">
                            <a:solidFill>
                              <a:srgbClr val="0070C0"/>
                            </a:solidFill>
                            <a:latin typeface="Cambria Math" panose="02040503050406030204" pitchFamily="18" charset="0"/>
                          </a:rPr>
                        </m:ctrlPr>
                      </m:fPr>
                      <m:num>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𝑆</m:t>
                        </m:r>
                      </m:num>
                      <m:den>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𝑡</m:t>
                        </m:r>
                      </m:den>
                    </m:f>
                    <m:r>
                      <a:rPr lang="en-US" b="0" i="1" smtClean="0">
                        <a:solidFill>
                          <a:srgbClr val="0070C0"/>
                        </a:solidFill>
                        <a:latin typeface="Cambria Math" panose="02040503050406030204" pitchFamily="18" charset="0"/>
                      </a:rPr>
                      <m:t>=−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𝛽</m:t>
                        </m:r>
                      </m:num>
                      <m:den>
                        <m:r>
                          <a:rPr lang="en-US" b="0" i="1" smtClean="0">
                            <a:solidFill>
                              <a:srgbClr val="0070C0"/>
                            </a:solidFill>
                            <a:latin typeface="Cambria Math" panose="02040503050406030204" pitchFamily="18" charset="0"/>
                          </a:rPr>
                          <m:t>𝑁</m:t>
                        </m:r>
                      </m:den>
                    </m:f>
                    <m:r>
                      <a:rPr lang="en-US" b="0" i="1" smtClean="0">
                        <a:solidFill>
                          <a:srgbClr val="0070C0"/>
                        </a:solidFill>
                        <a:latin typeface="Cambria Math" panose="02040503050406030204" pitchFamily="18" charset="0"/>
                      </a:rPr>
                      <m:t>𝑆𝐼</m:t>
                    </m:r>
                  </m:oMath>
                </a14:m>
                <a:endParaRPr lang="en-US" dirty="0"/>
              </a:p>
              <a:p>
                <a:pPr>
                  <a:spcBef>
                    <a:spcPts val="300"/>
                  </a:spcBef>
                  <a:spcAft>
                    <a:spcPts val="300"/>
                  </a:spcAft>
                  <a:buClr>
                    <a:schemeClr val="accent1"/>
                  </a:buClr>
                  <a:buSzPct val="90000"/>
                </a:pPr>
                <a:r>
                  <a:rPr lang="en-US" dirty="0">
                    <a:solidFill>
                      <a:srgbClr val="FF6600"/>
                    </a:solidFill>
                  </a:rPr>
                  <a:t>Infected </a:t>
                </a:r>
                <a14:m>
                  <m:oMath xmlns:m="http://schemas.openxmlformats.org/officeDocument/2006/math">
                    <m:f>
                      <m:fPr>
                        <m:ctrlPr>
                          <a:rPr lang="en-US" i="1" smtClean="0">
                            <a:solidFill>
                              <a:srgbClr val="FF6600"/>
                            </a:solidFill>
                            <a:latin typeface="Cambria Math" panose="02040503050406030204" pitchFamily="18" charset="0"/>
                          </a:rPr>
                        </m:ctrlPr>
                      </m:fPr>
                      <m:num>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𝐼</m:t>
                        </m:r>
                      </m:num>
                      <m:den>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𝑡</m:t>
                        </m:r>
                      </m:den>
                    </m:f>
                    <m:r>
                      <a:rPr lang="en-US" b="0" i="1" smtClean="0">
                        <a:solidFill>
                          <a:srgbClr val="FF6600"/>
                        </a:solidFill>
                        <a:latin typeface="Cambria Math" panose="02040503050406030204" pitchFamily="18" charset="0"/>
                      </a:rPr>
                      <m:t>=− </m:t>
                    </m:r>
                    <m:f>
                      <m:fPr>
                        <m:ctrlPr>
                          <a:rPr lang="en-US" b="0" i="1" smtClean="0">
                            <a:solidFill>
                              <a:srgbClr val="FF6600"/>
                            </a:solidFill>
                            <a:latin typeface="Cambria Math" panose="02040503050406030204" pitchFamily="18" charset="0"/>
                          </a:rPr>
                        </m:ctrlPr>
                      </m:fPr>
                      <m:num>
                        <m:r>
                          <a:rPr lang="en-US" b="0" i="1" smtClean="0">
                            <a:solidFill>
                              <a:srgbClr val="FF6600"/>
                            </a:solidFill>
                            <a:latin typeface="Cambria Math" panose="02040503050406030204" pitchFamily="18" charset="0"/>
                          </a:rPr>
                          <m:t>𝛽</m:t>
                        </m:r>
                      </m:num>
                      <m:den>
                        <m:r>
                          <a:rPr lang="en-US" b="0" i="1" smtClean="0">
                            <a:solidFill>
                              <a:srgbClr val="FF6600"/>
                            </a:solidFill>
                            <a:latin typeface="Cambria Math" panose="02040503050406030204" pitchFamily="18" charset="0"/>
                          </a:rPr>
                          <m:t>𝑁</m:t>
                        </m:r>
                      </m:den>
                    </m:f>
                    <m:r>
                      <a:rPr lang="en-US" b="0" i="1" smtClean="0">
                        <a:solidFill>
                          <a:srgbClr val="FF6600"/>
                        </a:solidFill>
                        <a:latin typeface="Cambria Math" panose="02040503050406030204" pitchFamily="18" charset="0"/>
                      </a:rPr>
                      <m:t>𝑆𝐼</m:t>
                    </m:r>
                    <m:r>
                      <a:rPr lang="en-US" b="0" i="1" smtClean="0">
                        <a:solidFill>
                          <a:srgbClr val="FF6600"/>
                        </a:solidFill>
                        <a:latin typeface="Cambria Math" panose="02040503050406030204" pitchFamily="18" charset="0"/>
                      </a:rPr>
                      <m:t> −</m:t>
                    </m:r>
                    <m:r>
                      <a:rPr lang="en-US" b="0" i="1" smtClean="0">
                        <a:solidFill>
                          <a:srgbClr val="FF6600"/>
                        </a:solidFill>
                        <a:latin typeface="Cambria Math" panose="02040503050406030204" pitchFamily="18" charset="0"/>
                      </a:rPr>
                      <m:t>𝛾</m:t>
                    </m:r>
                    <m:r>
                      <a:rPr lang="en-US" b="0" i="1" smtClean="0">
                        <a:solidFill>
                          <a:srgbClr val="FF6600"/>
                        </a:solidFill>
                        <a:latin typeface="Cambria Math" panose="02040503050406030204" pitchFamily="18" charset="0"/>
                      </a:rPr>
                      <m:t>𝐼</m:t>
                    </m:r>
                  </m:oMath>
                </a14:m>
                <a:endParaRPr lang="en-US" dirty="0">
                  <a:solidFill>
                    <a:srgbClr val="FF6600"/>
                  </a:solidFill>
                </a:endParaRPr>
              </a:p>
              <a:p>
                <a:pPr>
                  <a:spcBef>
                    <a:spcPts val="300"/>
                  </a:spcBef>
                  <a:spcAft>
                    <a:spcPts val="300"/>
                  </a:spcAft>
                  <a:buClr>
                    <a:schemeClr val="accent1"/>
                  </a:buClr>
                  <a:buSzPct val="90000"/>
                </a:pPr>
                <a:r>
                  <a:rPr lang="en-US" dirty="0">
                    <a:solidFill>
                      <a:srgbClr val="00B050"/>
                    </a:solidFill>
                  </a:rPr>
                  <a:t>Recovered </a:t>
                </a:r>
                <a14:m>
                  <m:oMath xmlns:m="http://schemas.openxmlformats.org/officeDocument/2006/math">
                    <m:f>
                      <m:fPr>
                        <m:ctrlPr>
                          <a:rPr lang="en-US" i="1" smtClean="0">
                            <a:solidFill>
                              <a:srgbClr val="00B050"/>
                            </a:solidFill>
                            <a:latin typeface="Cambria Math" panose="02040503050406030204" pitchFamily="18" charset="0"/>
                          </a:rPr>
                        </m:ctrlPr>
                      </m:fPr>
                      <m:num>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𝑅</m:t>
                        </m:r>
                      </m:num>
                      <m:den>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𝑡</m:t>
                        </m:r>
                      </m:den>
                    </m:f>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𝛾</m:t>
                    </m:r>
                    <m:r>
                      <a:rPr lang="en-US" b="0" i="1" smtClean="0">
                        <a:solidFill>
                          <a:srgbClr val="00B050"/>
                        </a:solidFill>
                        <a:latin typeface="Cambria Math" panose="02040503050406030204" pitchFamily="18" charset="0"/>
                      </a:rPr>
                      <m:t>𝐼</m:t>
                    </m:r>
                  </m:oMath>
                </a14:m>
                <a:endParaRPr lang="en-US" dirty="0">
                  <a:solidFill>
                    <a:srgbClr val="00B050"/>
                  </a:solidFill>
                </a:endParaRPr>
              </a:p>
            </p:txBody>
          </p:sp>
        </mc:Choice>
        <mc:Fallback xmlns="">
          <p:sp>
            <p:nvSpPr>
              <p:cNvPr id="53" name="TextBox 52">
                <a:extLst>
                  <a:ext uri="{FF2B5EF4-FFF2-40B4-BE49-F238E27FC236}">
                    <a16:creationId xmlns:a16="http://schemas.microsoft.com/office/drawing/2014/main" id="{1992C73C-95B4-4CDA-9A30-D4679CEF9372}"/>
                  </a:ext>
                </a:extLst>
              </p:cNvPr>
              <p:cNvSpPr txBox="1">
                <a:spLocks noRot="1" noChangeAspect="1" noMove="1" noResize="1" noEditPoints="1" noAdjustHandles="1" noChangeArrowheads="1" noChangeShapeType="1" noTextEdit="1"/>
              </p:cNvSpPr>
              <p:nvPr/>
            </p:nvSpPr>
            <p:spPr bwMode="gray">
              <a:xfrm>
                <a:off x="128193" y="4665729"/>
                <a:ext cx="3083307" cy="1821076"/>
              </a:xfrm>
              <a:prstGeom prst="rect">
                <a:avLst/>
              </a:prstGeom>
              <a:blipFill>
                <a:blip r:embed="rId5"/>
                <a:stretch>
                  <a:fillRect l="-1581" t="-1672"/>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05885F1F-CCF0-48B9-A2FC-EE66183E34F4}"/>
              </a:ext>
            </a:extLst>
          </p:cNvPr>
          <p:cNvGrpSpPr/>
          <p:nvPr/>
        </p:nvGrpSpPr>
        <p:grpSpPr>
          <a:xfrm>
            <a:off x="3035865" y="2951624"/>
            <a:ext cx="4820017" cy="3762375"/>
            <a:chOff x="3153983" y="3045098"/>
            <a:chExt cx="4820017" cy="3762375"/>
          </a:xfrm>
        </p:grpSpPr>
        <p:grpSp>
          <p:nvGrpSpPr>
            <p:cNvPr id="73" name="Group 72">
              <a:extLst>
                <a:ext uri="{FF2B5EF4-FFF2-40B4-BE49-F238E27FC236}">
                  <a16:creationId xmlns:a16="http://schemas.microsoft.com/office/drawing/2014/main" id="{8BA90804-E5F8-4A98-8DC0-C2EDB183DEC2}"/>
                </a:ext>
              </a:extLst>
            </p:cNvPr>
            <p:cNvGrpSpPr/>
            <p:nvPr/>
          </p:nvGrpSpPr>
          <p:grpSpPr>
            <a:xfrm>
              <a:off x="3211500" y="3045098"/>
              <a:ext cx="4762500" cy="3762375"/>
              <a:chOff x="3211500" y="3045098"/>
              <a:chExt cx="4762500" cy="3762375"/>
            </a:xfrm>
          </p:grpSpPr>
          <p:pic>
            <p:nvPicPr>
              <p:cNvPr id="49" name="Picture 48" descr="Chart&#10;&#10;Description automatically generated">
                <a:extLst>
                  <a:ext uri="{FF2B5EF4-FFF2-40B4-BE49-F238E27FC236}">
                    <a16:creationId xmlns:a16="http://schemas.microsoft.com/office/drawing/2014/main" id="{1741C177-4166-4ED4-9EBC-771D2B307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500" y="3045098"/>
                <a:ext cx="4762500" cy="3762375"/>
              </a:xfrm>
              <a:prstGeom prst="rect">
                <a:avLst/>
              </a:prstGeom>
            </p:spPr>
          </p:pic>
          <p:sp>
            <p:nvSpPr>
              <p:cNvPr id="51" name="TextBox 50">
                <a:extLst>
                  <a:ext uri="{FF2B5EF4-FFF2-40B4-BE49-F238E27FC236}">
                    <a16:creationId xmlns:a16="http://schemas.microsoft.com/office/drawing/2014/main" id="{8E199E75-2825-4D07-A405-8DDE1928AD30}"/>
                  </a:ext>
                </a:extLst>
              </p:cNvPr>
              <p:cNvSpPr txBox="1"/>
              <p:nvPr/>
            </p:nvSpPr>
            <p:spPr bwMode="gray">
              <a:xfrm>
                <a:off x="6096000" y="3098958"/>
                <a:ext cx="214559" cy="819150"/>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200" b="1" dirty="0">
                    <a:solidFill>
                      <a:schemeClr val="accent4">
                        <a:lumMod val="75000"/>
                      </a:schemeClr>
                    </a:solidFill>
                  </a:rPr>
                  <a:t>S</a:t>
                </a:r>
              </a:p>
              <a:p>
                <a:pPr algn="ctr">
                  <a:spcBef>
                    <a:spcPts val="300"/>
                  </a:spcBef>
                  <a:spcAft>
                    <a:spcPts val="300"/>
                  </a:spcAft>
                  <a:buClr>
                    <a:schemeClr val="accent1"/>
                  </a:buClr>
                  <a:buSzPct val="90000"/>
                </a:pPr>
                <a:r>
                  <a:rPr lang="en-US" sz="1200" b="1" dirty="0">
                    <a:solidFill>
                      <a:srgbClr val="FF6600"/>
                    </a:solidFill>
                  </a:rPr>
                  <a:t>I</a:t>
                </a:r>
              </a:p>
              <a:p>
                <a:pPr algn="ctr">
                  <a:spcBef>
                    <a:spcPts val="300"/>
                  </a:spcBef>
                  <a:spcAft>
                    <a:spcPts val="300"/>
                  </a:spcAft>
                  <a:buClr>
                    <a:schemeClr val="accent1"/>
                  </a:buClr>
                  <a:buSzPct val="90000"/>
                </a:pPr>
                <a:r>
                  <a:rPr lang="en-US" sz="1200" b="1" dirty="0">
                    <a:solidFill>
                      <a:srgbClr val="00B050"/>
                    </a:solidFill>
                  </a:rPr>
                  <a:t>R</a:t>
                </a:r>
              </a:p>
            </p:txBody>
          </p:sp>
        </p:grpSp>
        <p:sp>
          <p:nvSpPr>
            <p:cNvPr id="68" name="TextBox 67">
              <a:extLst>
                <a:ext uri="{FF2B5EF4-FFF2-40B4-BE49-F238E27FC236}">
                  <a16:creationId xmlns:a16="http://schemas.microsoft.com/office/drawing/2014/main" id="{813BFF09-DC35-484B-A5C9-59AF073A0954}"/>
                </a:ext>
              </a:extLst>
            </p:cNvPr>
            <p:cNvSpPr txBox="1"/>
            <p:nvPr/>
          </p:nvSpPr>
          <p:spPr bwMode="gray">
            <a:xfrm>
              <a:off x="3153983" y="6188869"/>
              <a:ext cx="1433966" cy="261610"/>
            </a:xfrm>
            <a:prstGeom prst="rect">
              <a:avLst/>
            </a:prstGeom>
            <a:noFill/>
          </p:spPr>
          <p:txBody>
            <a:bodyPr wrap="square">
              <a:spAutoFit/>
            </a:bodyPr>
            <a:lstStyle/>
            <a:p>
              <a:r>
                <a:rPr lang="en-US" sz="1100" dirty="0"/>
                <a:t>[Wikipedia 2020] </a:t>
              </a:r>
            </a:p>
          </p:txBody>
        </p:sp>
      </p:grpSp>
      <p:grpSp>
        <p:nvGrpSpPr>
          <p:cNvPr id="71" name="Group 70">
            <a:extLst>
              <a:ext uri="{FF2B5EF4-FFF2-40B4-BE49-F238E27FC236}">
                <a16:creationId xmlns:a16="http://schemas.microsoft.com/office/drawing/2014/main" id="{191D0146-7B76-40FE-A92D-B9785CB59DAF}"/>
              </a:ext>
            </a:extLst>
          </p:cNvPr>
          <p:cNvGrpSpPr/>
          <p:nvPr/>
        </p:nvGrpSpPr>
        <p:grpSpPr>
          <a:xfrm>
            <a:off x="8669301" y="3861200"/>
            <a:ext cx="3306340" cy="2385549"/>
            <a:chOff x="8542098" y="3780368"/>
            <a:chExt cx="3306340" cy="2385549"/>
          </a:xfrm>
        </p:grpSpPr>
        <p:graphicFrame>
          <p:nvGraphicFramePr>
            <p:cNvPr id="65" name="Object 64">
              <a:extLst>
                <a:ext uri="{FF2B5EF4-FFF2-40B4-BE49-F238E27FC236}">
                  <a16:creationId xmlns:a16="http://schemas.microsoft.com/office/drawing/2014/main" id="{B38AD5B2-7771-4484-9502-07EBD831A816}"/>
                </a:ext>
              </a:extLst>
            </p:cNvPr>
            <p:cNvGraphicFramePr>
              <a:graphicFrameLocks noChangeAspect="1"/>
            </p:cNvGraphicFramePr>
            <p:nvPr>
              <p:extLst>
                <p:ext uri="{D42A27DB-BD31-4B8C-83A1-F6EECF244321}">
                  <p14:modId xmlns:p14="http://schemas.microsoft.com/office/powerpoint/2010/main" val="144331483"/>
                </p:ext>
              </p:extLst>
            </p:nvPr>
          </p:nvGraphicFramePr>
          <p:xfrm>
            <a:off x="10488384" y="3780368"/>
            <a:ext cx="1360054" cy="2385549"/>
          </p:xfrm>
          <a:graphic>
            <a:graphicData uri="http://schemas.openxmlformats.org/presentationml/2006/ole">
              <mc:AlternateContent xmlns:mc="http://schemas.openxmlformats.org/markup-compatibility/2006">
                <mc:Choice xmlns:v="urn:schemas-microsoft-com:vml" Requires="v">
                  <p:oleObj name="Bitmap Image" r:id="rId7" imgW="2671920" imgH="4686480" progId="Paint.Picture">
                    <p:embed/>
                  </p:oleObj>
                </mc:Choice>
                <mc:Fallback>
                  <p:oleObj name="Bitmap Image" r:id="rId7" imgW="2671920" imgH="4686480" progId="Paint.Picture">
                    <p:embed/>
                    <p:pic>
                      <p:nvPicPr>
                        <p:cNvPr id="0" name=""/>
                        <p:cNvPicPr/>
                        <p:nvPr/>
                      </p:nvPicPr>
                      <p:blipFill>
                        <a:blip r:embed="rId8"/>
                        <a:stretch>
                          <a:fillRect/>
                        </a:stretch>
                      </p:blipFill>
                      <p:spPr>
                        <a:xfrm>
                          <a:off x="10488384" y="3780368"/>
                          <a:ext cx="1360054" cy="2385549"/>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CF47CBBD-78E3-4EAD-908B-C4D01E25569A}"/>
                </a:ext>
              </a:extLst>
            </p:cNvPr>
            <p:cNvSpPr txBox="1"/>
            <p:nvPr/>
          </p:nvSpPr>
          <p:spPr bwMode="gray">
            <a:xfrm>
              <a:off x="8542098" y="3788365"/>
              <a:ext cx="1651775" cy="276999"/>
            </a:xfrm>
            <a:prstGeom prst="rect">
              <a:avLst/>
            </a:prstGeom>
            <a:noFill/>
          </p:spPr>
          <p:txBody>
            <a:bodyPr wrap="square">
              <a:spAutoFit/>
            </a:bodyPr>
            <a:lstStyle/>
            <a:p>
              <a:r>
                <a:rPr lang="en-US" sz="1200" dirty="0"/>
                <a:t>[</a:t>
              </a:r>
              <a:r>
                <a:rPr lang="en-US" sz="1200" dirty="0" err="1"/>
                <a:t>Eisensberg</a:t>
              </a:r>
              <a:r>
                <a:rPr lang="en-US" sz="1200" dirty="0"/>
                <a:t> 2020] </a:t>
              </a:r>
            </a:p>
          </p:txBody>
        </p:sp>
      </p:grpSp>
      <p:sp>
        <p:nvSpPr>
          <p:cNvPr id="77" name="TextBox 76">
            <a:extLst>
              <a:ext uri="{FF2B5EF4-FFF2-40B4-BE49-F238E27FC236}">
                <a16:creationId xmlns:a16="http://schemas.microsoft.com/office/drawing/2014/main" id="{B6B4CBBA-F5FC-48CC-A505-CAB273DB0B75}"/>
              </a:ext>
            </a:extLst>
          </p:cNvPr>
          <p:cNvSpPr txBox="1"/>
          <p:nvPr/>
        </p:nvSpPr>
        <p:spPr bwMode="gray">
          <a:xfrm>
            <a:off x="5408184" y="2645079"/>
            <a:ext cx="6655623" cy="276999"/>
          </a:xfrm>
          <a:prstGeom prst="rect">
            <a:avLst/>
          </a:prstGeom>
          <a:solidFill>
            <a:schemeClr val="accent3">
              <a:lumMod val="20000"/>
              <a:lumOff val="80000"/>
            </a:schemeClr>
          </a:solidFill>
        </p:spPr>
        <p:txBody>
          <a:bodyPr wrap="square">
            <a:spAutoFit/>
          </a:bodyPr>
          <a:lstStyle/>
          <a:p>
            <a:r>
              <a:rPr lang="en-US" sz="1200" u="sng" dirty="0"/>
              <a:t>[Stevens 2020]</a:t>
            </a:r>
            <a:r>
              <a:rPr lang="en-US" sz="1200" dirty="0"/>
              <a:t>: </a:t>
            </a:r>
            <a:r>
              <a:rPr lang="en-US" sz="1200" dirty="0">
                <a:hlinkClick r:id="rId9"/>
              </a:rPr>
              <a:t>https://twitter.com/Harry_Stevens/status/1238940084994523136</a:t>
            </a:r>
            <a:r>
              <a:rPr lang="en-US" sz="1200" dirty="0"/>
              <a:t> </a:t>
            </a:r>
          </a:p>
        </p:txBody>
      </p:sp>
      <p:pic>
        <p:nvPicPr>
          <p:cNvPr id="81" name="Picture 80" descr="Shape&#10;&#10;Description automatically generated with medium confidence">
            <a:extLst>
              <a:ext uri="{FF2B5EF4-FFF2-40B4-BE49-F238E27FC236}">
                <a16:creationId xmlns:a16="http://schemas.microsoft.com/office/drawing/2014/main" id="{3B040BDF-D3A1-455A-8B80-6E1A8C1C24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2158" y="858179"/>
            <a:ext cx="2731649" cy="1820087"/>
          </a:xfrm>
          <a:prstGeom prst="rect">
            <a:avLst/>
          </a:prstGeom>
          <a:ln>
            <a:solidFill>
              <a:schemeClr val="accent3"/>
            </a:solidFill>
          </a:ln>
        </p:spPr>
      </p:pic>
      <p:grpSp>
        <p:nvGrpSpPr>
          <p:cNvPr id="104" name="Group 103">
            <a:extLst>
              <a:ext uri="{FF2B5EF4-FFF2-40B4-BE49-F238E27FC236}">
                <a16:creationId xmlns:a16="http://schemas.microsoft.com/office/drawing/2014/main" id="{8D7EB01B-D3C8-4D3A-A47E-E6E5AA3033E8}"/>
              </a:ext>
            </a:extLst>
          </p:cNvPr>
          <p:cNvGrpSpPr/>
          <p:nvPr/>
        </p:nvGrpSpPr>
        <p:grpSpPr>
          <a:xfrm>
            <a:off x="5106822" y="927731"/>
            <a:ext cx="4196356" cy="1617427"/>
            <a:chOff x="5228731" y="927290"/>
            <a:chExt cx="4196356" cy="1617427"/>
          </a:xfrm>
        </p:grpSpPr>
        <p:pic>
          <p:nvPicPr>
            <p:cNvPr id="64" name="Picture 63">
              <a:extLst>
                <a:ext uri="{FF2B5EF4-FFF2-40B4-BE49-F238E27FC236}">
                  <a16:creationId xmlns:a16="http://schemas.microsoft.com/office/drawing/2014/main" id="{4C9C1E07-8476-485C-8BC9-8B9CF25EF160}"/>
                </a:ext>
              </a:extLst>
            </p:cNvPr>
            <p:cNvPicPr>
              <a:picLocks noChangeAspect="1"/>
            </p:cNvPicPr>
            <p:nvPr/>
          </p:nvPicPr>
          <p:blipFill>
            <a:blip r:embed="rId11"/>
            <a:stretch>
              <a:fillRect/>
            </a:stretch>
          </p:blipFill>
          <p:spPr>
            <a:xfrm>
              <a:off x="5228731" y="927290"/>
              <a:ext cx="4157225" cy="1617427"/>
            </a:xfrm>
            <a:prstGeom prst="rect">
              <a:avLst/>
            </a:prstGeom>
          </p:spPr>
        </p:pic>
        <p:sp>
          <p:nvSpPr>
            <p:cNvPr id="103" name="TextBox 102">
              <a:extLst>
                <a:ext uri="{FF2B5EF4-FFF2-40B4-BE49-F238E27FC236}">
                  <a16:creationId xmlns:a16="http://schemas.microsoft.com/office/drawing/2014/main" id="{60CC6CB8-D441-4F0C-A734-9BED42F7EC46}"/>
                </a:ext>
              </a:extLst>
            </p:cNvPr>
            <p:cNvSpPr txBox="1"/>
            <p:nvPr/>
          </p:nvSpPr>
          <p:spPr bwMode="gray">
            <a:xfrm>
              <a:off x="8126416" y="1039170"/>
              <a:ext cx="1298671" cy="261610"/>
            </a:xfrm>
            <a:prstGeom prst="rect">
              <a:avLst/>
            </a:prstGeom>
            <a:noFill/>
          </p:spPr>
          <p:txBody>
            <a:bodyPr wrap="square">
              <a:spAutoFit/>
            </a:bodyPr>
            <a:lstStyle/>
            <a:p>
              <a:r>
                <a:rPr lang="en-US" sz="1100" dirty="0"/>
                <a:t>[</a:t>
              </a:r>
              <a:r>
                <a:rPr lang="en-US" sz="1100" dirty="0" err="1"/>
                <a:t>Bertozzi</a:t>
              </a:r>
              <a:r>
                <a:rPr lang="en-US" sz="1100" dirty="0"/>
                <a:t> 2020] </a:t>
              </a:r>
            </a:p>
          </p:txBody>
        </p:sp>
      </p:grpSp>
    </p:spTree>
    <p:extLst>
      <p:ext uri="{BB962C8B-B14F-4D97-AF65-F5344CB8AC3E}">
        <p14:creationId xmlns:p14="http://schemas.microsoft.com/office/powerpoint/2010/main" val="2942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a:extLst>
              <a:ext uri="{FF2B5EF4-FFF2-40B4-BE49-F238E27FC236}">
                <a16:creationId xmlns:a16="http://schemas.microsoft.com/office/drawing/2014/main" id="{0D176C39-F0B9-4249-AF95-9A84DA782265}"/>
              </a:ext>
            </a:extLst>
          </p:cNvPr>
          <p:cNvPicPr>
            <a:picLocks noChangeAspect="1"/>
          </p:cNvPicPr>
          <p:nvPr/>
        </p:nvPicPr>
        <p:blipFill>
          <a:blip r:embed="rId3"/>
          <a:stretch>
            <a:fillRect/>
          </a:stretch>
        </p:blipFill>
        <p:spPr>
          <a:xfrm>
            <a:off x="6539569" y="4133575"/>
            <a:ext cx="4799098" cy="2242436"/>
          </a:xfrm>
          <a:prstGeom prst="rect">
            <a:avLst/>
          </a:prstGeom>
        </p:spPr>
      </p:pic>
      <p:sp>
        <p:nvSpPr>
          <p:cNvPr id="2" name="Title 1">
            <a:extLst>
              <a:ext uri="{FF2B5EF4-FFF2-40B4-BE49-F238E27FC236}">
                <a16:creationId xmlns:a16="http://schemas.microsoft.com/office/drawing/2014/main" id="{E0A83572-1D5B-4AFF-A752-45BD61A3927F}"/>
              </a:ext>
            </a:extLst>
          </p:cNvPr>
          <p:cNvSpPr>
            <a:spLocks noGrp="1"/>
          </p:cNvSpPr>
          <p:nvPr>
            <p:ph type="title"/>
          </p:nvPr>
        </p:nvSpPr>
        <p:spPr/>
        <p:txBody>
          <a:bodyPr/>
          <a:lstStyle/>
          <a:p>
            <a:r>
              <a:rPr lang="en-US" dirty="0"/>
              <a:t>SEIZ model</a:t>
            </a:r>
          </a:p>
        </p:txBody>
      </p:sp>
      <p:sp>
        <p:nvSpPr>
          <p:cNvPr id="4" name="Slide Number Placeholder 3">
            <a:extLst>
              <a:ext uri="{FF2B5EF4-FFF2-40B4-BE49-F238E27FC236}">
                <a16:creationId xmlns:a16="http://schemas.microsoft.com/office/drawing/2014/main" id="{8F3DFA34-9FF1-457B-A7CB-E195A7A537E5}"/>
              </a:ext>
            </a:extLst>
          </p:cNvPr>
          <p:cNvSpPr>
            <a:spLocks noGrp="1"/>
          </p:cNvSpPr>
          <p:nvPr>
            <p:ph type="sldNum" sz="quarter" idx="12"/>
          </p:nvPr>
        </p:nvSpPr>
        <p:spPr/>
        <p:txBody>
          <a:bodyPr/>
          <a:lstStyle/>
          <a:p>
            <a:fld id="{81561042-0DC2-4A04-AA50-F6D44EB20EBA}" type="slidenum">
              <a:rPr lang="en-US" smtClean="0"/>
              <a:t>7</a:t>
            </a:fld>
            <a:endParaRPr lang="en-US"/>
          </a:p>
        </p:txBody>
      </p:sp>
      <p:sp>
        <p:nvSpPr>
          <p:cNvPr id="5" name="Rectangle: Rounded Corners 4">
            <a:extLst>
              <a:ext uri="{FF2B5EF4-FFF2-40B4-BE49-F238E27FC236}">
                <a16:creationId xmlns:a16="http://schemas.microsoft.com/office/drawing/2014/main" id="{6582A885-704B-4E4C-A418-2AD56D70952C}"/>
              </a:ext>
            </a:extLst>
          </p:cNvPr>
          <p:cNvSpPr/>
          <p:nvPr/>
        </p:nvSpPr>
        <p:spPr bwMode="gray">
          <a:xfrm>
            <a:off x="484643" y="2446162"/>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6" name="Rectangle: Rounded Corners 5">
            <a:extLst>
              <a:ext uri="{FF2B5EF4-FFF2-40B4-BE49-F238E27FC236}">
                <a16:creationId xmlns:a16="http://schemas.microsoft.com/office/drawing/2014/main" id="{4AA5AF84-1007-46BB-8F88-B513AD234E63}"/>
              </a:ext>
            </a:extLst>
          </p:cNvPr>
          <p:cNvSpPr/>
          <p:nvPr/>
        </p:nvSpPr>
        <p:spPr bwMode="gray">
          <a:xfrm>
            <a:off x="4238663" y="1523733"/>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7" name="Rectangle: Rounded Corners 6">
            <a:extLst>
              <a:ext uri="{FF2B5EF4-FFF2-40B4-BE49-F238E27FC236}">
                <a16:creationId xmlns:a16="http://schemas.microsoft.com/office/drawing/2014/main" id="{49C608DC-626D-40AA-B761-32A3532CC399}"/>
              </a:ext>
            </a:extLst>
          </p:cNvPr>
          <p:cNvSpPr/>
          <p:nvPr/>
        </p:nvSpPr>
        <p:spPr bwMode="gray">
          <a:xfrm>
            <a:off x="4230147" y="2907238"/>
            <a:ext cx="1176086" cy="67811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Exposed</a:t>
            </a:r>
            <a:endParaRPr lang="en-US" sz="1200" b="1" dirty="0">
              <a:solidFill>
                <a:schemeClr val="bg1"/>
              </a:solidFill>
            </a:endParaRPr>
          </a:p>
        </p:txBody>
      </p:sp>
      <p:cxnSp>
        <p:nvCxnSpPr>
          <p:cNvPr id="8" name="Straight Arrow Connector 7">
            <a:extLst>
              <a:ext uri="{FF2B5EF4-FFF2-40B4-BE49-F238E27FC236}">
                <a16:creationId xmlns:a16="http://schemas.microsoft.com/office/drawing/2014/main" id="{9DBBC373-6562-4026-A96C-68312EA53721}"/>
              </a:ext>
            </a:extLst>
          </p:cNvPr>
          <p:cNvCxnSpPr>
            <a:cxnSpLocks/>
            <a:stCxn id="5" idx="3"/>
            <a:endCxn id="6" idx="1"/>
          </p:cNvCxnSpPr>
          <p:nvPr/>
        </p:nvCxnSpPr>
        <p:spPr bwMode="gray">
          <a:xfrm flipV="1">
            <a:off x="1699149" y="1933308"/>
            <a:ext cx="2539514" cy="922429"/>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F4A71C7-3B16-4BA6-A44F-20CC14EF4557}"/>
              </a:ext>
            </a:extLst>
          </p:cNvPr>
          <p:cNvCxnSpPr>
            <a:cxnSpLocks/>
            <a:stCxn id="7" idx="0"/>
            <a:endCxn id="6" idx="2"/>
          </p:cNvCxnSpPr>
          <p:nvPr/>
        </p:nvCxnSpPr>
        <p:spPr bwMode="gray">
          <a:xfrm flipV="1">
            <a:off x="4818190" y="2342883"/>
            <a:ext cx="0" cy="564355"/>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34D39848-C466-41E8-BD7A-FCD594886E7C}"/>
              </a:ext>
            </a:extLst>
          </p:cNvPr>
          <p:cNvSpPr txBox="1"/>
          <p:nvPr/>
        </p:nvSpPr>
        <p:spPr bwMode="gray">
          <a:xfrm>
            <a:off x="4693293" y="1065792"/>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12" name="TextBox 11">
            <a:extLst>
              <a:ext uri="{FF2B5EF4-FFF2-40B4-BE49-F238E27FC236}">
                <a16:creationId xmlns:a16="http://schemas.microsoft.com/office/drawing/2014/main" id="{5606134C-25B8-4E41-8DCD-7FEBBEBA2726}"/>
              </a:ext>
            </a:extLst>
          </p:cNvPr>
          <p:cNvSpPr txBox="1"/>
          <p:nvPr/>
        </p:nvSpPr>
        <p:spPr bwMode="gray">
          <a:xfrm>
            <a:off x="2113031" y="232921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EBD30-1D21-4D6F-9A2A-A229C70CE2C2}"/>
                  </a:ext>
                </a:extLst>
              </p:cNvPr>
              <p:cNvSpPr txBox="1"/>
              <p:nvPr/>
            </p:nvSpPr>
            <p:spPr bwMode="gray">
              <a:xfrm>
                <a:off x="5629779" y="1904522"/>
                <a:ext cx="460212" cy="264007"/>
              </a:xfrm>
              <a:prstGeom prst="rect">
                <a:avLst/>
              </a:prstGeom>
              <a:noFill/>
            </p:spPr>
            <p:txBody>
              <a:bodyPr wrap="square" lIns="0" tIns="0" rIns="0" bIns="0" rtlCol="0">
                <a:noAutofit/>
              </a:bodyPr>
              <a:lstStyle>
                <a:defPPr>
                  <a:defRPr lang="en-US"/>
                </a:defPPr>
                <a:lvl1pPr algn="ct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𝜖</m:t>
                      </m:r>
                    </m:oMath>
                  </m:oMathPara>
                </a14:m>
                <a:endParaRPr lang="en-US" dirty="0"/>
              </a:p>
            </p:txBody>
          </p:sp>
        </mc:Choice>
        <mc:Fallback xmlns="">
          <p:sp>
            <p:nvSpPr>
              <p:cNvPr id="13" name="TextBox 12">
                <a:extLst>
                  <a:ext uri="{FF2B5EF4-FFF2-40B4-BE49-F238E27FC236}">
                    <a16:creationId xmlns:a16="http://schemas.microsoft.com/office/drawing/2014/main" id="{739EBD30-1D21-4D6F-9A2A-A229C70CE2C2}"/>
                  </a:ext>
                </a:extLst>
              </p:cNvPr>
              <p:cNvSpPr txBox="1">
                <a:spLocks noRot="1" noChangeAspect="1" noMove="1" noResize="1" noEditPoints="1" noAdjustHandles="1" noChangeArrowheads="1" noChangeShapeType="1" noTextEdit="1"/>
              </p:cNvSpPr>
              <p:nvPr/>
            </p:nvSpPr>
            <p:spPr bwMode="gray">
              <a:xfrm>
                <a:off x="5629779" y="1904522"/>
                <a:ext cx="460212" cy="264007"/>
              </a:xfrm>
              <a:prstGeom prst="rect">
                <a:avLst/>
              </a:prstGeom>
              <a:blipFill>
                <a:blip r:embed="rId4"/>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3E986C-3422-465B-8459-4B68081858DB}"/>
                  </a:ext>
                </a:extLst>
              </p:cNvPr>
              <p:cNvSpPr txBox="1"/>
              <p:nvPr/>
            </p:nvSpPr>
            <p:spPr bwMode="gray">
              <a:xfrm>
                <a:off x="4863569" y="241916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oMath>
                  </m:oMathPara>
                </a14:m>
                <a:endParaRPr lang="en-US" dirty="0"/>
              </a:p>
            </p:txBody>
          </p:sp>
        </mc:Choice>
        <mc:Fallback xmlns="">
          <p:sp>
            <p:nvSpPr>
              <p:cNvPr id="14" name="TextBox 13">
                <a:extLst>
                  <a:ext uri="{FF2B5EF4-FFF2-40B4-BE49-F238E27FC236}">
                    <a16:creationId xmlns:a16="http://schemas.microsoft.com/office/drawing/2014/main" id="{863E986C-3422-465B-8459-4B68081858DB}"/>
                  </a:ext>
                </a:extLst>
              </p:cNvPr>
              <p:cNvSpPr txBox="1">
                <a:spLocks noRot="1" noChangeAspect="1" noMove="1" noResize="1" noEditPoints="1" noAdjustHandles="1" noChangeArrowheads="1" noChangeShapeType="1" noTextEdit="1"/>
              </p:cNvSpPr>
              <p:nvPr/>
            </p:nvSpPr>
            <p:spPr bwMode="gray">
              <a:xfrm>
                <a:off x="4863569" y="2419168"/>
                <a:ext cx="416790" cy="294745"/>
              </a:xfrm>
              <a:prstGeom prst="rect">
                <a:avLst/>
              </a:prstGeom>
              <a:blipFill>
                <a:blip r:embed="rId5"/>
                <a:stretch>
                  <a:fillRect b="-2291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4C2C38-097B-4DF3-8E3F-9E728014EED8}"/>
              </a:ext>
            </a:extLst>
          </p:cNvPr>
          <p:cNvCxnSpPr>
            <a:cxnSpLocks/>
            <a:stCxn id="5" idx="3"/>
            <a:endCxn id="23" idx="1"/>
          </p:cNvCxnSpPr>
          <p:nvPr/>
        </p:nvCxnSpPr>
        <p:spPr bwMode="gray">
          <a:xfrm>
            <a:off x="1699149" y="2855737"/>
            <a:ext cx="2496764" cy="1703682"/>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165A69-4974-4083-A68E-2EE73C1ECF2C}"/>
                  </a:ext>
                </a:extLst>
              </p:cNvPr>
              <p:cNvSpPr txBox="1"/>
              <p:nvPr/>
            </p:nvSpPr>
            <p:spPr bwMode="gray">
              <a:xfrm>
                <a:off x="3447633" y="3584145"/>
                <a:ext cx="699494" cy="327732"/>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 </a:t>
                </a:r>
                <a14:m>
                  <m:oMath xmlns:m="http://schemas.openxmlformats.org/officeDocument/2006/math">
                    <m:r>
                      <a:rPr lang="en-US" dirty="0">
                        <a:latin typeface="Cambria Math" panose="02040503050406030204" pitchFamily="18" charset="0"/>
                      </a:rPr>
                      <m:t>ℓ</m:t>
                    </m:r>
                  </m:oMath>
                </a14:m>
                <a:endParaRPr lang="en-US" dirty="0"/>
              </a:p>
            </p:txBody>
          </p:sp>
        </mc:Choice>
        <mc:Fallback xmlns="">
          <p:sp>
            <p:nvSpPr>
              <p:cNvPr id="18" name="TextBox 17">
                <a:extLst>
                  <a:ext uri="{FF2B5EF4-FFF2-40B4-BE49-F238E27FC236}">
                    <a16:creationId xmlns:a16="http://schemas.microsoft.com/office/drawing/2014/main" id="{DA165A69-4974-4083-A68E-2EE73C1ECF2C}"/>
                  </a:ext>
                </a:extLst>
              </p:cNvPr>
              <p:cNvSpPr txBox="1">
                <a:spLocks noRot="1" noChangeAspect="1" noMove="1" noResize="1" noEditPoints="1" noAdjustHandles="1" noChangeArrowheads="1" noChangeShapeType="1" noTextEdit="1"/>
              </p:cNvSpPr>
              <p:nvPr/>
            </p:nvSpPr>
            <p:spPr bwMode="gray">
              <a:xfrm>
                <a:off x="3447633" y="3584145"/>
                <a:ext cx="699494" cy="327732"/>
              </a:xfrm>
              <a:prstGeom prst="rect">
                <a:avLst/>
              </a:prstGeom>
              <a:blipFill>
                <a:blip r:embed="rId6"/>
                <a:stretch>
                  <a:fillRect l="-3509" t="-24074" b="-2592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A32D91-E6B3-4EC3-90E8-95F0A9086B76}"/>
              </a:ext>
            </a:extLst>
          </p:cNvPr>
          <p:cNvCxnSpPr>
            <a:cxnSpLocks/>
            <a:stCxn id="118" idx="3"/>
          </p:cNvCxnSpPr>
          <p:nvPr/>
        </p:nvCxnSpPr>
        <p:spPr bwMode="gray">
          <a:xfrm>
            <a:off x="1646893" y="1959785"/>
            <a:ext cx="399300" cy="383486"/>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267146FB-734A-41D1-980B-AFB4DA3E5139}"/>
              </a:ext>
            </a:extLst>
          </p:cNvPr>
          <p:cNvSpPr txBox="1"/>
          <p:nvPr/>
        </p:nvSpPr>
        <p:spPr bwMode="gray">
          <a:xfrm>
            <a:off x="2871617" y="329909"/>
            <a:ext cx="6053426" cy="40957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S susceptible, E exposed, I infection rate, Z skeptics</a:t>
            </a:r>
          </a:p>
        </p:txBody>
      </p:sp>
      <p:sp>
        <p:nvSpPr>
          <p:cNvPr id="23" name="Rectangle: Rounded Corners 22">
            <a:extLst>
              <a:ext uri="{FF2B5EF4-FFF2-40B4-BE49-F238E27FC236}">
                <a16:creationId xmlns:a16="http://schemas.microsoft.com/office/drawing/2014/main" id="{11C9B770-CA95-4291-924C-7A8160BC0915}"/>
              </a:ext>
            </a:extLst>
          </p:cNvPr>
          <p:cNvSpPr/>
          <p:nvPr/>
        </p:nvSpPr>
        <p:spPr bwMode="gray">
          <a:xfrm>
            <a:off x="4195913" y="4149844"/>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Skeptic</a:t>
            </a:r>
            <a:endParaRPr lang="en-US" sz="1200" b="1" dirty="0">
              <a:solidFill>
                <a:schemeClr val="bg1"/>
              </a:solidFill>
            </a:endParaRPr>
          </a:p>
        </p:txBody>
      </p:sp>
      <p:cxnSp>
        <p:nvCxnSpPr>
          <p:cNvPr id="55" name="Connector: Curved 54">
            <a:extLst>
              <a:ext uri="{FF2B5EF4-FFF2-40B4-BE49-F238E27FC236}">
                <a16:creationId xmlns:a16="http://schemas.microsoft.com/office/drawing/2014/main" id="{7A3F8E1D-6EBA-40E7-A975-DBF1EB38E0CF}"/>
              </a:ext>
            </a:extLst>
          </p:cNvPr>
          <p:cNvCxnSpPr>
            <a:cxnSpLocks/>
            <a:endCxn id="86" idx="0"/>
          </p:cNvCxnSpPr>
          <p:nvPr/>
        </p:nvCxnSpPr>
        <p:spPr bwMode="gray">
          <a:xfrm>
            <a:off x="2858203" y="2419168"/>
            <a:ext cx="1739700" cy="409575"/>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68C598BE-06C5-48BF-8356-C438BA4459B1}"/>
              </a:ext>
            </a:extLst>
          </p:cNvPr>
          <p:cNvCxnSpPr>
            <a:cxnSpLocks/>
            <a:stCxn id="7" idx="3"/>
            <a:endCxn id="6" idx="3"/>
          </p:cNvCxnSpPr>
          <p:nvPr/>
        </p:nvCxnSpPr>
        <p:spPr bwMode="gray">
          <a:xfrm flipH="1" flipV="1">
            <a:off x="5397717" y="1933308"/>
            <a:ext cx="8516" cy="1312985"/>
          </a:xfrm>
          <a:prstGeom prst="curvedConnector3">
            <a:avLst>
              <a:gd name="adj1" fmla="val -514502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Connector: Curved 75">
            <a:extLst>
              <a:ext uri="{FF2B5EF4-FFF2-40B4-BE49-F238E27FC236}">
                <a16:creationId xmlns:a16="http://schemas.microsoft.com/office/drawing/2014/main" id="{ECFBCCC0-AC2E-4979-9088-F76BD3ED9A8B}"/>
              </a:ext>
            </a:extLst>
          </p:cNvPr>
          <p:cNvCxnSpPr>
            <a:cxnSpLocks/>
            <a:endCxn id="88" idx="2"/>
          </p:cNvCxnSpPr>
          <p:nvPr/>
        </p:nvCxnSpPr>
        <p:spPr bwMode="gray">
          <a:xfrm flipV="1">
            <a:off x="3367571" y="3676785"/>
            <a:ext cx="1230332" cy="309938"/>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6" name="Rectangle 85">
            <a:extLst>
              <a:ext uri="{FF2B5EF4-FFF2-40B4-BE49-F238E27FC236}">
                <a16:creationId xmlns:a16="http://schemas.microsoft.com/office/drawing/2014/main" id="{B833ABE1-3855-430E-8428-F4807AEC8964}"/>
              </a:ext>
            </a:extLst>
          </p:cNvPr>
          <p:cNvSpPr/>
          <p:nvPr/>
        </p:nvSpPr>
        <p:spPr bwMode="gray">
          <a:xfrm>
            <a:off x="4494974" y="2828743"/>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Rectangle 87">
            <a:extLst>
              <a:ext uri="{FF2B5EF4-FFF2-40B4-BE49-F238E27FC236}">
                <a16:creationId xmlns:a16="http://schemas.microsoft.com/office/drawing/2014/main" id="{2A96744F-DAD5-4BD8-A8FA-5E2F5AA22B84}"/>
              </a:ext>
            </a:extLst>
          </p:cNvPr>
          <p:cNvSpPr/>
          <p:nvPr/>
        </p:nvSpPr>
        <p:spPr bwMode="gray">
          <a:xfrm>
            <a:off x="4494974" y="3631066"/>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2" name="TextBox 111">
            <a:extLst>
              <a:ext uri="{FF2B5EF4-FFF2-40B4-BE49-F238E27FC236}">
                <a16:creationId xmlns:a16="http://schemas.microsoft.com/office/drawing/2014/main" id="{851EC385-465D-4692-9385-462592C01FA0}"/>
              </a:ext>
            </a:extLst>
          </p:cNvPr>
          <p:cNvSpPr txBox="1"/>
          <p:nvPr/>
        </p:nvSpPr>
        <p:spPr bwMode="gray">
          <a:xfrm>
            <a:off x="3588985" y="1788710"/>
            <a:ext cx="416790" cy="294745"/>
          </a:xfrm>
          <a:prstGeom prst="rect">
            <a:avLst/>
          </a:prstGeom>
          <a:solidFill>
            <a:srgbClr val="FDC0D2">
              <a:alpha val="30196"/>
            </a:srgbClr>
          </a:solidFill>
        </p:spPr>
        <p:txBody>
          <a:bodyPr wrap="square" lIns="0" tIns="0" rIns="0" bIns="0" rtlCol="0">
            <a:noAutofit/>
          </a:bodyPr>
          <a:lstStyle/>
          <a:p>
            <a:pPr algn="ctr">
              <a:spcBef>
                <a:spcPts val="300"/>
              </a:spcBef>
              <a:spcAft>
                <a:spcPts val="300"/>
              </a:spcAft>
              <a:buClr>
                <a:schemeClr val="accent1"/>
              </a:buClr>
              <a:buSzPct val="90000"/>
            </a:pPr>
            <a:r>
              <a:rPr lang="en-US" dirty="0"/>
              <a:t>p</a:t>
            </a:r>
          </a:p>
        </p:txBody>
      </p:sp>
      <p:sp>
        <p:nvSpPr>
          <p:cNvPr id="113" name="TextBox 112">
            <a:extLst>
              <a:ext uri="{FF2B5EF4-FFF2-40B4-BE49-F238E27FC236}">
                <a16:creationId xmlns:a16="http://schemas.microsoft.com/office/drawing/2014/main" id="{B886DC24-30A2-4824-BE82-32E9689AE9BE}"/>
              </a:ext>
            </a:extLst>
          </p:cNvPr>
          <p:cNvSpPr txBox="1"/>
          <p:nvPr/>
        </p:nvSpPr>
        <p:spPr bwMode="gray">
          <a:xfrm>
            <a:off x="3518771" y="2472913"/>
            <a:ext cx="557218" cy="320956"/>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1-p</a:t>
            </a:r>
          </a:p>
        </p:txBody>
      </p:sp>
      <p:sp>
        <p:nvSpPr>
          <p:cNvPr id="114" name="TextBox 113">
            <a:extLst>
              <a:ext uri="{FF2B5EF4-FFF2-40B4-BE49-F238E27FC236}">
                <a16:creationId xmlns:a16="http://schemas.microsoft.com/office/drawing/2014/main" id="{0112C3F2-4900-44C7-8324-9269EDAEF85D}"/>
              </a:ext>
            </a:extLst>
          </p:cNvPr>
          <p:cNvSpPr txBox="1"/>
          <p:nvPr/>
        </p:nvSpPr>
        <p:spPr bwMode="gray">
          <a:xfrm>
            <a:off x="2138406" y="3437975"/>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6980C707-CA7B-4764-96F5-BCCD81D52A5B}"/>
                  </a:ext>
                </a:extLst>
              </p:cNvPr>
              <p:cNvSpPr txBox="1"/>
              <p:nvPr/>
            </p:nvSpPr>
            <p:spPr bwMode="gray">
              <a:xfrm>
                <a:off x="1991858" y="1041747"/>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given contact with adopters</a:t>
                </a:r>
                <a:endParaRPr lang="en-US" sz="1600" dirty="0"/>
              </a:p>
            </p:txBody>
          </p:sp>
        </mc:Choice>
        <mc:Fallback xmlns="">
          <p:sp>
            <p:nvSpPr>
              <p:cNvPr id="116" name="TextBox 115">
                <a:extLst>
                  <a:ext uri="{FF2B5EF4-FFF2-40B4-BE49-F238E27FC236}">
                    <a16:creationId xmlns:a16="http://schemas.microsoft.com/office/drawing/2014/main" id="{6980C707-CA7B-4764-96F5-BCCD81D52A5B}"/>
                  </a:ext>
                </a:extLst>
              </p:cNvPr>
              <p:cNvSpPr txBox="1">
                <a:spLocks noRot="1" noChangeAspect="1" noMove="1" noResize="1" noEditPoints="1" noAdjustHandles="1" noChangeArrowheads="1" noChangeShapeType="1" noTextEdit="1"/>
              </p:cNvSpPr>
              <p:nvPr/>
            </p:nvSpPr>
            <p:spPr bwMode="gray">
              <a:xfrm>
                <a:off x="1991858" y="1041747"/>
                <a:ext cx="2246805" cy="830997"/>
              </a:xfrm>
              <a:prstGeom prst="rect">
                <a:avLst/>
              </a:prstGeom>
              <a:blipFill>
                <a:blip r:embed="rId7"/>
                <a:stretch>
                  <a:fillRect l="-1630"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72D99D9-2D7B-4416-BCAD-B5ACBBD202C2}"/>
                  </a:ext>
                </a:extLst>
              </p:cNvPr>
              <p:cNvSpPr txBox="1"/>
              <p:nvPr/>
            </p:nvSpPr>
            <p:spPr bwMode="gray">
              <a:xfrm>
                <a:off x="5619938" y="3042437"/>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7" name="TextBox 116">
                <a:extLst>
                  <a:ext uri="{FF2B5EF4-FFF2-40B4-BE49-F238E27FC236}">
                    <a16:creationId xmlns:a16="http://schemas.microsoft.com/office/drawing/2014/main" id="{D72D99D9-2D7B-4416-BCAD-B5ACBBD202C2}"/>
                  </a:ext>
                </a:extLst>
              </p:cNvPr>
              <p:cNvSpPr txBox="1">
                <a:spLocks noRot="1" noChangeAspect="1" noMove="1" noResize="1" noEditPoints="1" noAdjustHandles="1" noChangeArrowheads="1" noChangeShapeType="1" noTextEdit="1"/>
              </p:cNvSpPr>
              <p:nvPr/>
            </p:nvSpPr>
            <p:spPr bwMode="gray">
              <a:xfrm>
                <a:off x="5619938" y="3042437"/>
                <a:ext cx="1109994" cy="830997"/>
              </a:xfrm>
              <a:prstGeom prst="rect">
                <a:avLst/>
              </a:prstGeom>
              <a:blipFill>
                <a:blip r:embed="rId8"/>
                <a:stretch>
                  <a:fillRect l="-329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B29EEBB-1822-4003-A9F1-C701405A4E97}"/>
                  </a:ext>
                </a:extLst>
              </p:cNvPr>
              <p:cNvSpPr txBox="1"/>
              <p:nvPr/>
            </p:nvSpPr>
            <p:spPr bwMode="gray">
              <a:xfrm>
                <a:off x="536899" y="1544286"/>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8" name="TextBox 117">
                <a:extLst>
                  <a:ext uri="{FF2B5EF4-FFF2-40B4-BE49-F238E27FC236}">
                    <a16:creationId xmlns:a16="http://schemas.microsoft.com/office/drawing/2014/main" id="{0B29EEBB-1822-4003-A9F1-C701405A4E97}"/>
                  </a:ext>
                </a:extLst>
              </p:cNvPr>
              <p:cNvSpPr txBox="1">
                <a:spLocks noRot="1" noChangeAspect="1" noMove="1" noResize="1" noEditPoints="1" noAdjustHandles="1" noChangeArrowheads="1" noChangeShapeType="1" noTextEdit="1"/>
              </p:cNvSpPr>
              <p:nvPr/>
            </p:nvSpPr>
            <p:spPr bwMode="gray">
              <a:xfrm>
                <a:off x="536899" y="1544286"/>
                <a:ext cx="1109994" cy="830997"/>
              </a:xfrm>
              <a:prstGeom prst="rect">
                <a:avLst/>
              </a:prstGeom>
              <a:blipFill>
                <a:blip r:embed="rId9"/>
                <a:stretch>
                  <a:fillRect l="-2747"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EB47191-0CCB-4EDC-AF6C-A4AB2BB40395}"/>
                  </a:ext>
                </a:extLst>
              </p:cNvPr>
              <p:cNvSpPr txBox="1"/>
              <p:nvPr/>
            </p:nvSpPr>
            <p:spPr bwMode="gray">
              <a:xfrm>
                <a:off x="500006" y="3313641"/>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20" name="TextBox 119">
                <a:extLst>
                  <a:ext uri="{FF2B5EF4-FFF2-40B4-BE49-F238E27FC236}">
                    <a16:creationId xmlns:a16="http://schemas.microsoft.com/office/drawing/2014/main" id="{FEB47191-0CCB-4EDC-AF6C-A4AB2BB40395}"/>
                  </a:ext>
                </a:extLst>
              </p:cNvPr>
              <p:cNvSpPr txBox="1">
                <a:spLocks noRot="1" noChangeAspect="1" noMove="1" noResize="1" noEditPoints="1" noAdjustHandles="1" noChangeArrowheads="1" noChangeShapeType="1" noTextEdit="1"/>
              </p:cNvSpPr>
              <p:nvPr/>
            </p:nvSpPr>
            <p:spPr bwMode="gray">
              <a:xfrm>
                <a:off x="500006" y="3313641"/>
                <a:ext cx="1109994" cy="830997"/>
              </a:xfrm>
              <a:prstGeom prst="rect">
                <a:avLst/>
              </a:prstGeom>
              <a:blipFill>
                <a:blip r:embed="rId10"/>
                <a:stretch>
                  <a:fillRect l="-274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6E77FB-78B8-4C9F-A9EF-72B883E0CA70}"/>
                  </a:ext>
                </a:extLst>
              </p:cNvPr>
              <p:cNvSpPr txBox="1"/>
              <p:nvPr/>
            </p:nvSpPr>
            <p:spPr bwMode="gray">
              <a:xfrm>
                <a:off x="3535299" y="4405193"/>
                <a:ext cx="524162" cy="386008"/>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ℓ</m:t>
                      </m:r>
                    </m:oMath>
                  </m:oMathPara>
                </a14:m>
                <a:endParaRPr lang="en-US" dirty="0"/>
              </a:p>
            </p:txBody>
          </p:sp>
        </mc:Choice>
        <mc:Fallback xmlns="">
          <p:sp>
            <p:nvSpPr>
              <p:cNvPr id="122" name="TextBox 121">
                <a:extLst>
                  <a:ext uri="{FF2B5EF4-FFF2-40B4-BE49-F238E27FC236}">
                    <a16:creationId xmlns:a16="http://schemas.microsoft.com/office/drawing/2014/main" id="{F66E77FB-78B8-4C9F-A9EF-72B883E0CA70}"/>
                  </a:ext>
                </a:extLst>
              </p:cNvPr>
              <p:cNvSpPr txBox="1">
                <a:spLocks noRot="1" noChangeAspect="1" noMove="1" noResize="1" noEditPoints="1" noAdjustHandles="1" noChangeArrowheads="1" noChangeShapeType="1" noTextEdit="1"/>
              </p:cNvSpPr>
              <p:nvPr/>
            </p:nvSpPr>
            <p:spPr bwMode="gray">
              <a:xfrm>
                <a:off x="3535299" y="4405193"/>
                <a:ext cx="524162" cy="38600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E7D78D1-7DC1-4AEF-93B2-EAEC1AAF3CBB}"/>
                  </a:ext>
                </a:extLst>
              </p:cNvPr>
              <p:cNvSpPr txBox="1"/>
              <p:nvPr/>
            </p:nvSpPr>
            <p:spPr bwMode="gray">
              <a:xfrm>
                <a:off x="980769" y="4313126"/>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given contact with skeptics</a:t>
                </a:r>
                <a:endParaRPr lang="en-US" sz="1600" dirty="0"/>
              </a:p>
            </p:txBody>
          </p:sp>
        </mc:Choice>
        <mc:Fallback xmlns="">
          <p:sp>
            <p:nvSpPr>
              <p:cNvPr id="123" name="TextBox 122">
                <a:extLst>
                  <a:ext uri="{FF2B5EF4-FFF2-40B4-BE49-F238E27FC236}">
                    <a16:creationId xmlns:a16="http://schemas.microsoft.com/office/drawing/2014/main" id="{6E7D78D1-7DC1-4AEF-93B2-EAEC1AAF3CBB}"/>
                  </a:ext>
                </a:extLst>
              </p:cNvPr>
              <p:cNvSpPr txBox="1">
                <a:spLocks noRot="1" noChangeAspect="1" noMove="1" noResize="1" noEditPoints="1" noAdjustHandles="1" noChangeArrowheads="1" noChangeShapeType="1" noTextEdit="1"/>
              </p:cNvSpPr>
              <p:nvPr/>
            </p:nvSpPr>
            <p:spPr bwMode="gray">
              <a:xfrm>
                <a:off x="980769" y="4313126"/>
                <a:ext cx="2246805" cy="830997"/>
              </a:xfrm>
              <a:prstGeom prst="rect">
                <a:avLst/>
              </a:prstGeom>
              <a:blipFill>
                <a:blip r:embed="rId12"/>
                <a:stretch>
                  <a:fillRect l="-1630" t="-2206" b="-8824"/>
                </a:stretch>
              </a:blipFill>
            </p:spPr>
            <p:txBody>
              <a:bodyPr/>
              <a:lstStyle/>
              <a:p>
                <a:r>
                  <a:rPr lang="en-US">
                    <a:noFill/>
                  </a:rPr>
                  <a:t> </a:t>
                </a:r>
              </a:p>
            </p:txBody>
          </p:sp>
        </mc:Fallback>
      </mc:AlternateContent>
      <p:cxnSp>
        <p:nvCxnSpPr>
          <p:cNvPr id="126" name="Connector: Elbow 125">
            <a:extLst>
              <a:ext uri="{FF2B5EF4-FFF2-40B4-BE49-F238E27FC236}">
                <a16:creationId xmlns:a16="http://schemas.microsoft.com/office/drawing/2014/main" id="{44DFAD7A-17C2-4A22-B441-9E666F04BE1E}"/>
              </a:ext>
            </a:extLst>
          </p:cNvPr>
          <p:cNvCxnSpPr>
            <a:cxnSpLocks/>
          </p:cNvCxnSpPr>
          <p:nvPr/>
        </p:nvCxnSpPr>
        <p:spPr bwMode="gray">
          <a:xfrm rot="10800000">
            <a:off x="5302354" y="2578188"/>
            <a:ext cx="609062" cy="44861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D0BC5D7-6223-4013-A0D4-BD14E753BA4F}"/>
              </a:ext>
            </a:extLst>
          </p:cNvPr>
          <p:cNvCxnSpPr>
            <a:cxnSpLocks/>
          </p:cNvCxnSpPr>
          <p:nvPr/>
        </p:nvCxnSpPr>
        <p:spPr bwMode="gray">
          <a:xfrm flipV="1">
            <a:off x="3195364" y="4638018"/>
            <a:ext cx="323407" cy="8814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Straight Arrow Connector 134">
            <a:extLst>
              <a:ext uri="{FF2B5EF4-FFF2-40B4-BE49-F238E27FC236}">
                <a16:creationId xmlns:a16="http://schemas.microsoft.com/office/drawing/2014/main" id="{76A0E982-F65C-4586-8C77-E4B636FD48FE}"/>
              </a:ext>
            </a:extLst>
          </p:cNvPr>
          <p:cNvCxnSpPr>
            <a:cxnSpLocks/>
            <a:stCxn id="116" idx="2"/>
            <a:endCxn id="112" idx="1"/>
          </p:cNvCxnSpPr>
          <p:nvPr/>
        </p:nvCxnSpPr>
        <p:spPr bwMode="gray">
          <a:xfrm>
            <a:off x="3115261" y="1872744"/>
            <a:ext cx="473724" cy="63339"/>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0" name="Straight Arrow Connector 149">
            <a:extLst>
              <a:ext uri="{FF2B5EF4-FFF2-40B4-BE49-F238E27FC236}">
                <a16:creationId xmlns:a16="http://schemas.microsoft.com/office/drawing/2014/main" id="{C5721100-2DFE-4243-9195-D1F94594A9DF}"/>
              </a:ext>
            </a:extLst>
          </p:cNvPr>
          <p:cNvCxnSpPr>
            <a:cxnSpLocks/>
            <a:stCxn id="120" idx="3"/>
            <a:endCxn id="114" idx="1"/>
          </p:cNvCxnSpPr>
          <p:nvPr/>
        </p:nvCxnSpPr>
        <p:spPr bwMode="gray">
          <a:xfrm flipV="1">
            <a:off x="1610000" y="3585348"/>
            <a:ext cx="528406" cy="14379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F38347F4-04C9-4295-996C-F56393B779AB}"/>
              </a:ext>
            </a:extLst>
          </p:cNvPr>
          <p:cNvSpPr txBox="1"/>
          <p:nvPr/>
        </p:nvSpPr>
        <p:spPr bwMode="gray">
          <a:xfrm>
            <a:off x="9445288" y="4266488"/>
            <a:ext cx="2095126" cy="307777"/>
          </a:xfrm>
          <a:prstGeom prst="rect">
            <a:avLst/>
          </a:prstGeom>
          <a:noFill/>
        </p:spPr>
        <p:txBody>
          <a:bodyPr wrap="square">
            <a:spAutoFit/>
          </a:bodyPr>
          <a:lstStyle/>
          <a:p>
            <a:r>
              <a:rPr lang="en-US" sz="1400" dirty="0">
                <a:latin typeface="+mj-lt"/>
              </a:rPr>
              <a:t> </a:t>
            </a:r>
            <a:r>
              <a:rPr lang="en-US" sz="1400" i="1" dirty="0">
                <a:latin typeface="+mj-lt"/>
              </a:rPr>
              <a:t>N = </a:t>
            </a:r>
            <a:r>
              <a:rPr lang="en-US" sz="1400" dirty="0">
                <a:latin typeface="+mj-lt"/>
              </a:rPr>
              <a:t>population size</a:t>
            </a:r>
            <a:endParaRPr lang="en-US" sz="1400" dirty="0"/>
          </a:p>
        </p:txBody>
      </p:sp>
      <p:cxnSp>
        <p:nvCxnSpPr>
          <p:cNvPr id="162" name="Straight Arrow Connector 161">
            <a:extLst>
              <a:ext uri="{FF2B5EF4-FFF2-40B4-BE49-F238E27FC236}">
                <a16:creationId xmlns:a16="http://schemas.microsoft.com/office/drawing/2014/main" id="{3712BFD5-292E-4828-8297-9BBF36536A9B}"/>
              </a:ext>
            </a:extLst>
          </p:cNvPr>
          <p:cNvCxnSpPr>
            <a:cxnSpLocks/>
            <a:stCxn id="5" idx="3"/>
            <a:endCxn id="7" idx="1"/>
          </p:cNvCxnSpPr>
          <p:nvPr/>
        </p:nvCxnSpPr>
        <p:spPr bwMode="gray">
          <a:xfrm>
            <a:off x="1699149" y="2855737"/>
            <a:ext cx="2530998" cy="390556"/>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69" name="Picture 168">
            <a:extLst>
              <a:ext uri="{FF2B5EF4-FFF2-40B4-BE49-F238E27FC236}">
                <a16:creationId xmlns:a16="http://schemas.microsoft.com/office/drawing/2014/main" id="{1D373815-0B45-4AC4-A1D4-DCF89A71B5F1}"/>
              </a:ext>
            </a:extLst>
          </p:cNvPr>
          <p:cNvPicPr>
            <a:picLocks noChangeAspect="1"/>
          </p:cNvPicPr>
          <p:nvPr/>
        </p:nvPicPr>
        <p:blipFill>
          <a:blip r:embed="rId13"/>
          <a:stretch>
            <a:fillRect/>
          </a:stretch>
        </p:blipFill>
        <p:spPr>
          <a:xfrm>
            <a:off x="6531053" y="810304"/>
            <a:ext cx="4364699" cy="3325747"/>
          </a:xfrm>
          <a:prstGeom prst="rect">
            <a:avLst/>
          </a:prstGeom>
        </p:spPr>
      </p:pic>
      <p:sp>
        <p:nvSpPr>
          <p:cNvPr id="170" name="Rectangle 169">
            <a:extLst>
              <a:ext uri="{FF2B5EF4-FFF2-40B4-BE49-F238E27FC236}">
                <a16:creationId xmlns:a16="http://schemas.microsoft.com/office/drawing/2014/main" id="{56B4D225-0218-4E27-8877-D33CA4354082}"/>
              </a:ext>
            </a:extLst>
          </p:cNvPr>
          <p:cNvSpPr/>
          <p:nvPr/>
        </p:nvSpPr>
        <p:spPr bwMode="gray">
          <a:xfrm>
            <a:off x="6654303" y="3124200"/>
            <a:ext cx="4118198" cy="859697"/>
          </a:xfrm>
          <a:prstGeom prst="rect">
            <a:avLst/>
          </a:prstGeom>
          <a:solidFill>
            <a:srgbClr val="B1063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1" name="Connector: Elbow 170">
            <a:extLst>
              <a:ext uri="{FF2B5EF4-FFF2-40B4-BE49-F238E27FC236}">
                <a16:creationId xmlns:a16="http://schemas.microsoft.com/office/drawing/2014/main" id="{BAFD6661-2DE3-4F79-9AAA-26BDAE3FB1DF}"/>
              </a:ext>
            </a:extLst>
          </p:cNvPr>
          <p:cNvCxnSpPr>
            <a:cxnSpLocks/>
            <a:stCxn id="13" idx="3"/>
          </p:cNvCxnSpPr>
          <p:nvPr/>
        </p:nvCxnSpPr>
        <p:spPr bwMode="gray">
          <a:xfrm flipV="1">
            <a:off x="6089991" y="1864882"/>
            <a:ext cx="449578" cy="171644"/>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8C0A-EBA3-4475-BBDB-F10575BE2FD9}"/>
              </a:ext>
            </a:extLst>
          </p:cNvPr>
          <p:cNvSpPr>
            <a:spLocks noGrp="1"/>
          </p:cNvSpPr>
          <p:nvPr>
            <p:ph type="title"/>
          </p:nvPr>
        </p:nvSpPr>
        <p:spPr/>
        <p:txBody>
          <a:bodyPr/>
          <a:lstStyle/>
          <a:p>
            <a:r>
              <a:rPr lang="en-US" dirty="0"/>
              <a:t>Independent Cascade model </a:t>
            </a:r>
            <a:r>
              <a:rPr lang="en-US" sz="1400" dirty="0"/>
              <a:t>[</a:t>
            </a:r>
            <a:r>
              <a:rPr lang="en-US" sz="1400" dirty="0" err="1"/>
              <a:t>Kempel</a:t>
            </a:r>
            <a:r>
              <a:rPr lang="en-US" sz="1400" dirty="0"/>
              <a:t>, </a:t>
            </a:r>
            <a:r>
              <a:rPr lang="en-US" sz="1400" dirty="0" err="1"/>
              <a:t>Kleinber</a:t>
            </a:r>
            <a:r>
              <a:rPr lang="en-US" sz="1400" dirty="0"/>
              <a:t>, </a:t>
            </a:r>
            <a:r>
              <a:rPr lang="en-US" sz="1400" dirty="0" err="1"/>
              <a:t>Tardos</a:t>
            </a:r>
            <a:r>
              <a:rPr lang="en-US" sz="1400" dirty="0"/>
              <a:t> 2003]</a:t>
            </a:r>
          </a:p>
        </p:txBody>
      </p:sp>
      <p:sp>
        <p:nvSpPr>
          <p:cNvPr id="3" name="Content Placeholder 2">
            <a:extLst>
              <a:ext uri="{FF2B5EF4-FFF2-40B4-BE49-F238E27FC236}">
                <a16:creationId xmlns:a16="http://schemas.microsoft.com/office/drawing/2014/main" id="{E7668D06-9D1E-4DA9-9283-4BE197AA71A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85DBC12-1C14-4CDA-BA19-2FC3CA231839}"/>
              </a:ext>
            </a:extLst>
          </p:cNvPr>
          <p:cNvSpPr>
            <a:spLocks noGrp="1"/>
          </p:cNvSpPr>
          <p:nvPr>
            <p:ph type="sldNum" sz="quarter" idx="12"/>
          </p:nvPr>
        </p:nvSpPr>
        <p:spPr/>
        <p:txBody>
          <a:bodyPr/>
          <a:lstStyle/>
          <a:p>
            <a:fld id="{81561042-0DC2-4A04-AA50-F6D44EB20EBA}" type="slidenum">
              <a:rPr lang="en-US" smtClean="0"/>
              <a:t>8</a:t>
            </a:fld>
            <a:endParaRPr lang="en-US"/>
          </a:p>
        </p:txBody>
      </p:sp>
      <p:sp>
        <p:nvSpPr>
          <p:cNvPr id="6" name="TextBox 5">
            <a:extLst>
              <a:ext uri="{FF2B5EF4-FFF2-40B4-BE49-F238E27FC236}">
                <a16:creationId xmlns:a16="http://schemas.microsoft.com/office/drawing/2014/main" id="{3B603351-7072-4180-8995-8B6779EEA93A}"/>
              </a:ext>
            </a:extLst>
          </p:cNvPr>
          <p:cNvSpPr txBox="1"/>
          <p:nvPr/>
        </p:nvSpPr>
        <p:spPr bwMode="gray">
          <a:xfrm>
            <a:off x="70054" y="6501376"/>
            <a:ext cx="11588545" cy="246221"/>
          </a:xfrm>
          <a:prstGeom prst="rect">
            <a:avLst/>
          </a:prstGeom>
          <a:noFill/>
        </p:spPr>
        <p:txBody>
          <a:bodyPr wrap="square">
            <a:spAutoFit/>
          </a:bodyPr>
          <a:lstStyle/>
          <a:p>
            <a:pPr algn="l"/>
            <a:r>
              <a:rPr lang="en-US" sz="1000" b="0" i="0" u="none" strike="noStrike" baseline="0" dirty="0">
                <a:latin typeface="+mj-lt"/>
              </a:rPr>
              <a:t>D. Kempe, J. Kleinberg, and ´ E. </a:t>
            </a:r>
            <a:r>
              <a:rPr lang="en-US" sz="1000" b="0" i="0" u="none" strike="noStrike" baseline="0" dirty="0" err="1">
                <a:latin typeface="+mj-lt"/>
              </a:rPr>
              <a:t>Tardos</a:t>
            </a:r>
            <a:r>
              <a:rPr lang="en-US" sz="1000" dirty="0">
                <a:latin typeface="+mj-lt"/>
              </a:rPr>
              <a:t>, (2003)</a:t>
            </a:r>
            <a:r>
              <a:rPr lang="en-US" sz="1000" b="0" i="0" u="none" strike="noStrike" baseline="0" dirty="0">
                <a:latin typeface="+mj-lt"/>
              </a:rPr>
              <a:t> “Maximizing the spread of influence through a social network,” ACM SIGKDD</a:t>
            </a:r>
            <a:endParaRPr lang="en-US" sz="1000" dirty="0">
              <a:latin typeface="+mj-lt"/>
            </a:endParaRPr>
          </a:p>
        </p:txBody>
      </p:sp>
    </p:spTree>
    <p:extLst>
      <p:ext uri="{BB962C8B-B14F-4D97-AF65-F5344CB8AC3E}">
        <p14:creationId xmlns:p14="http://schemas.microsoft.com/office/powerpoint/2010/main" val="90983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38CC-7505-4705-8BB9-4130F62FFF3C}"/>
              </a:ext>
            </a:extLst>
          </p:cNvPr>
          <p:cNvSpPr>
            <a:spLocks noGrp="1"/>
          </p:cNvSpPr>
          <p:nvPr>
            <p:ph type="title"/>
          </p:nvPr>
        </p:nvSpPr>
        <p:spPr/>
        <p:txBody>
          <a:bodyPr/>
          <a:lstStyle/>
          <a:p>
            <a:r>
              <a:rPr lang="en-US"/>
              <a:t>Greedy approach</a:t>
            </a:r>
            <a:endParaRPr lang="en-US" dirty="0"/>
          </a:p>
        </p:txBody>
      </p:sp>
      <p:sp>
        <p:nvSpPr>
          <p:cNvPr id="3" name="Content Placeholder 2">
            <a:extLst>
              <a:ext uri="{FF2B5EF4-FFF2-40B4-BE49-F238E27FC236}">
                <a16:creationId xmlns:a16="http://schemas.microsoft.com/office/drawing/2014/main" id="{804DECD6-1F3B-47EF-85D4-1E9BDCF267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A39A0-818F-49D6-B9A4-B32591DFB10E}"/>
              </a:ext>
            </a:extLst>
          </p:cNvPr>
          <p:cNvSpPr>
            <a:spLocks noGrp="1"/>
          </p:cNvSpPr>
          <p:nvPr>
            <p:ph type="sldNum" sz="quarter" idx="12"/>
          </p:nvPr>
        </p:nvSpPr>
        <p:spPr/>
        <p:txBody>
          <a:bodyPr/>
          <a:lstStyle/>
          <a:p>
            <a:fld id="{81561042-0DC2-4A04-AA50-F6D44EB20EBA}" type="slidenum">
              <a:rPr lang="en-US" smtClean="0"/>
              <a:t>9</a:t>
            </a:fld>
            <a:endParaRPr lang="en-US"/>
          </a:p>
        </p:txBody>
      </p:sp>
    </p:spTree>
    <p:extLst>
      <p:ext uri="{BB962C8B-B14F-4D97-AF65-F5344CB8AC3E}">
        <p14:creationId xmlns:p14="http://schemas.microsoft.com/office/powerpoint/2010/main" val="112484590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11219</TotalTime>
  <Words>4001</Words>
  <Application>Microsoft Office PowerPoint</Application>
  <PresentationFormat>Widescreen</PresentationFormat>
  <Paragraphs>552</Paragraphs>
  <Slides>33</Slides>
  <Notes>20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6" baseType="lpstr">
      <vt:lpstr>Arial</vt:lpstr>
      <vt:lpstr>Calibri</vt:lpstr>
      <vt:lpstr>Cambria Math</vt:lpstr>
      <vt:lpstr>CMBX10</vt:lpstr>
      <vt:lpstr>CMR10</vt:lpstr>
      <vt:lpstr>CMR17</vt:lpstr>
      <vt:lpstr>CMTI10</vt:lpstr>
      <vt:lpstr>NimbusSanL-Regu</vt:lpstr>
      <vt:lpstr>NimbusSanL-ReguItal</vt:lpstr>
      <vt:lpstr>Times New Roman</vt:lpstr>
      <vt:lpstr>Verdana</vt:lpstr>
      <vt:lpstr>HPI PPT-Template</vt:lpstr>
      <vt:lpstr>Bitmap Image</vt:lpstr>
      <vt:lpstr>Propagation Graph Neural Networks lecture-14  Course on Graph Neural Networks (Winter Term 20/21)</vt:lpstr>
      <vt:lpstr>Quick recap – Where are we now?</vt:lpstr>
      <vt:lpstr>Topics (to be done)</vt:lpstr>
      <vt:lpstr>Propagation as Decision Making </vt:lpstr>
      <vt:lpstr>Example</vt:lpstr>
      <vt:lpstr>SIR model</vt:lpstr>
      <vt:lpstr>SEIZ model</vt:lpstr>
      <vt:lpstr>Independent Cascade model [Kempel, Kleinber, Tardos 2003]</vt:lpstr>
      <vt:lpstr>Greedy approach</vt:lpstr>
      <vt:lpstr>Sketch approach</vt:lpstr>
      <vt:lpstr>Discrete/Combinatorial Optimization with  Submodular Functions</vt:lpstr>
      <vt:lpstr>Discrete Optimization Problems [Vondrak 2014]</vt:lpstr>
      <vt:lpstr>Example of Combinatorial Optimization Problems</vt:lpstr>
      <vt:lpstr>Convex functions [Lovasz 1983]</vt:lpstr>
      <vt:lpstr>The Phenomenon of Diminishing Returns</vt:lpstr>
      <vt:lpstr>Phenomena with Diminishing returns </vt:lpstr>
      <vt:lpstr>Short historical perspective  of submodular functions</vt:lpstr>
      <vt:lpstr>Submodular Set Function – Definition-1</vt:lpstr>
      <vt:lpstr>Submodularity as Information of a set [Bilmes 2020] </vt:lpstr>
      <vt:lpstr>Submodularity as Information of a set [Bilmes 2020] </vt:lpstr>
      <vt:lpstr>Examples of submodular functions</vt:lpstr>
      <vt:lpstr>Further topics on submodular optimization</vt:lpstr>
      <vt:lpstr>Example: Optimal Assignment Problem</vt:lpstr>
      <vt:lpstr>Proof</vt:lpstr>
      <vt:lpstr>Four cases</vt:lpstr>
      <vt:lpstr>Non-Decreasing</vt:lpstr>
      <vt:lpstr>Why is submodularity important?</vt:lpstr>
      <vt:lpstr>Influence Maximization</vt:lpstr>
      <vt:lpstr>Concepts</vt:lpstr>
      <vt:lpstr>Cascade Failures in Electrical Communication Networks (ECN) [wang 2019]</vt:lpstr>
      <vt:lpstr>Dynamic Power Flow Algorithm</vt:lpstr>
      <vt:lpstr>Robustness to Time Delays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510</cp:revision>
  <dcterms:created xsi:type="dcterms:W3CDTF">2020-12-16T15:45:57Z</dcterms:created>
  <dcterms:modified xsi:type="dcterms:W3CDTF">2021-02-25T19:53:56Z</dcterms:modified>
</cp:coreProperties>
</file>